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15"/>
  </p:notesMasterIdLst>
  <p:sldIdLst>
    <p:sldId id="256" r:id="rId4"/>
    <p:sldId id="261" r:id="rId5"/>
    <p:sldId id="266" r:id="rId6"/>
    <p:sldId id="267" r:id="rId7"/>
    <p:sldId id="268" r:id="rId8"/>
    <p:sldId id="258" r:id="rId9"/>
    <p:sldId id="260" r:id="rId10"/>
    <p:sldId id="262" r:id="rId11"/>
    <p:sldId id="257" r:id="rId12"/>
    <p:sldId id="263" r:id="rId13"/>
    <p:sldId id="270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783"/>
    <a:srgbClr val="512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17460317460318E-2"/>
          <c:y val="8.3932853717026384E-2"/>
          <c:w val="0.553968253968254"/>
          <c:h val="0.836930455635491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CC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CCFF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Oxygen</c:v>
                </c:pt>
                <c:pt idx="1">
                  <c:v>Nitrogen</c:v>
                </c:pt>
                <c:pt idx="2">
                  <c:v>Carbon dioxide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21</c:v>
                </c:pt>
                <c:pt idx="1">
                  <c:v>79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1629285468978832"/>
          <c:y val="0.17888603796422964"/>
          <c:w val="0.2670856023362414"/>
          <c:h val="0.6422276719013005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2205" b="1" i="0" u="none" strike="noStrike" baseline="0">
              <a:solidFill>
                <a:srgbClr val="FFFFFF"/>
              </a:solidFill>
              <a:latin typeface="Comic Sans MS"/>
              <a:ea typeface="Comic Sans MS"/>
              <a:cs typeface="Comic Sans MS"/>
            </a:defRPr>
          </a:pPr>
          <a:endParaRPr lang="bg-BG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bg-BG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B70C-22BE-4A87-A338-8796B5EA3C95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8D10-C1FF-4101-83E9-D908616BAB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594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8D10-C1FF-4101-83E9-D908616BAB30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009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527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829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107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6CE1-6A83-410A-AF97-068AF84B2CEF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8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FF12-B497-4669-A2B9-85DD97DAA7A9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5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02BF-B140-42C3-9075-DD54EA546991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3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99D8-3BEB-47E6-957B-615D3F0BBF82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7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23AB-28CD-45FA-83D0-96DB6A1ACAA3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0309-9E32-40B3-843C-ADCBBDB61A0A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8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FE88-7A52-42F1-ACBB-5D8A89D2306D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95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61AA-98B5-4F88-9D7F-63CCA0F1D1DD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3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52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F7F9-DC29-4005-B143-A68F5A5E2E6D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1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405F-5549-406F-AA06-4FE2880484D1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8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617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40800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FAF6-DE82-423C-B6DC-CCEC71223BA4}" type="datetime1">
              <a:rPr lang="en-GB" altLang="bg-BG">
                <a:solidFill>
                  <a:srgbClr val="808080"/>
                </a:solidFill>
              </a:rPr>
              <a:pPr>
                <a:defRPr/>
              </a:pPr>
              <a:t>17/03/2017</a:t>
            </a:fld>
            <a:endParaRPr lang="en-US" altLang="bg-BG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bg-BG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41E28D-13D9-4B40-BE20-3ED6AAE4FBBF}" type="slidenum">
              <a:rPr lang="en-US" altLang="bg-BG" sz="2400">
                <a:solidFill>
                  <a:srgbClr val="FFFFFF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bg-BG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68335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3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7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A5EE70-2D6A-43EA-B16A-7E7D7856B352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191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101B-4075-42A8-AA15-73A25188F497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861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CAB7-EDD7-4611-9F4C-55F58634F934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15310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32F59-8907-4014-8AB9-246C04A0C52E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06707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A2E27-975A-4DB2-A677-545B131CDE77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24958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586A1-8E37-4A44-9722-9730FA27BB63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13876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379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8058-7010-46A3-87E8-E1739D3EBBC9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28612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C41C8-0620-4DA2-8880-D35412E43F3C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99257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D53C0-27CF-4228-8AF4-CF916DA878A2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11562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58700-6265-4A5F-8140-4C0A1CD46D9F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94096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AF11-D396-4538-80C1-5E49C3A0ED38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82316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AB99482-68DE-4599-A87E-87A70BDDD680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7629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F59D47B-1550-4438-9FAE-4B60C7A892E6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62399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bg-BG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EB845D9-660F-4064-B3E6-3B258A18820E}" type="slidenum">
              <a:rPr lang="en-US" altLang="bg-BG">
                <a:solidFill>
                  <a:srgbClr val="FFFFFF"/>
                </a:solidFill>
              </a:rPr>
              <a:pPr/>
              <a:t>‹#›</a:t>
            </a:fld>
            <a:endParaRPr lang="en-US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12408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24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839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082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666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622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820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EF034-1C94-40BA-9EA9-AFC3E6FB3262}" type="datetimeFigureOut">
              <a:rPr lang="bg-BG" smtClean="0"/>
              <a:t>17.3.2017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3695-918E-4DDF-9A8F-F94593FE1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657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96A2B-035E-489E-BE93-6FCB2567C476}" type="datetime1">
              <a:rPr lang="en-GB" altLang="bg-BG">
                <a:solidFill>
                  <a:srgbClr val="80808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17/03/2017</a:t>
            </a:fld>
            <a:endParaRPr lang="en-US" altLang="bg-BG">
              <a:solidFill>
                <a:srgbClr val="808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7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 smtClean="0">
              <a:solidFill>
                <a:srgbClr val="FFFFFF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bg-BG" smtClean="0">
              <a:solidFill>
                <a:srgbClr val="FFFFFF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bg-BG" smtClean="0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B7F21F8-1B7E-43EE-8F5A-3811F8BA53B7}" type="slidenum">
              <a:rPr lang="en-US" altLang="bg-BG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bg-BG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14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7.xml"/><Relationship Id="rId5" Type="http://schemas.openxmlformats.org/officeDocument/2006/relationships/slide" Target="slide9.xml"/><Relationship Id="rId10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media10.m4a"/><Relationship Id="rId7" Type="http://schemas.openxmlformats.org/officeDocument/2006/relationships/image" Target="../media/image15.wmf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6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gif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slide" Target="slide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m4a"/><Relationship Id="rId7" Type="http://schemas.openxmlformats.org/officeDocument/2006/relationships/image" Target="../media/image11.png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m4a"/><Relationship Id="rId7" Type="http://schemas.openxmlformats.org/officeDocument/2006/relationships/slide" Target="slide1.xml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media9.m4a"/><Relationship Id="rId7" Type="http://schemas.openxmlformats.org/officeDocument/2006/relationships/chart" Target="../charts/chart1.xml"/><Relationship Id="rId2" Type="http://schemas.microsoft.com/office/2007/relationships/media" Target="../media/media9.m4a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5" Type="http://schemas.openxmlformats.org/officeDocument/2006/relationships/image" Target="../media/image3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842588" y="433873"/>
            <a:ext cx="6680718" cy="914400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RESPIRATION</a:t>
            </a:r>
            <a:endParaRPr lang="bg-BG" sz="6000" dirty="0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842587" y="4485857"/>
            <a:ext cx="6680718" cy="489797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4. Content of inhaled and exhaled air</a:t>
            </a:r>
            <a:endParaRPr lang="bg-BG" sz="2000" dirty="0"/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4842588" y="3583477"/>
            <a:ext cx="6680717" cy="465155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3. Gas exchange in lungs</a:t>
            </a:r>
            <a:endParaRPr lang="bg-BG" sz="2000" dirty="0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4842587" y="2710641"/>
            <a:ext cx="6680718" cy="435611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2. Respiratory system in humans</a:t>
            </a:r>
            <a:endParaRPr lang="bg-BG" sz="2000" dirty="0"/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4842587" y="5388237"/>
            <a:ext cx="6680718" cy="485341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5. Breathing and blood circulation</a:t>
            </a:r>
            <a:endParaRPr lang="bg-BG" sz="2000" dirty="0"/>
          </a:p>
        </p:txBody>
      </p:sp>
      <p:sp>
        <p:nvSpPr>
          <p:cNvPr id="12" name="Rounded Rectangle 11">
            <a:hlinkClick r:id="rId9" action="ppaction://hlinksldjump"/>
          </p:cNvPr>
          <p:cNvSpPr/>
          <p:nvPr/>
        </p:nvSpPr>
        <p:spPr>
          <a:xfrm>
            <a:off x="4842587" y="1785498"/>
            <a:ext cx="6680719" cy="487918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1. Respiration – basic life process</a:t>
            </a:r>
            <a:endParaRPr lang="bg-BG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"/>
    </mc:Choice>
    <mc:Fallback xmlns="">
      <p:transition spd="slow" advTm="5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21371C65-E070-435D-B5BF-776A8B174708}" type="datetime1">
              <a:rPr lang="en-GB" altLang="bg-BG" sz="1400">
                <a:solidFill>
                  <a:srgbClr val="808080"/>
                </a:solidFill>
              </a:rPr>
              <a:pPr/>
              <a:t>17/03/2017</a:t>
            </a:fld>
            <a:endParaRPr lang="en-US" altLang="bg-BG" sz="1400">
              <a:solidFill>
                <a:srgbClr val="808080"/>
              </a:solidFill>
            </a:endParaRPr>
          </a:p>
        </p:txBody>
      </p:sp>
      <p:pic>
        <p:nvPicPr>
          <p:cNvPr id="14340" name="Picture 4" descr="HEAR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9" y="2298700"/>
            <a:ext cx="604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5618163" y="777876"/>
            <a:ext cx="1160462" cy="981075"/>
            <a:chOff x="1450" y="1570"/>
            <a:chExt cx="860" cy="727"/>
          </a:xfrm>
        </p:grpSpPr>
        <p:pic>
          <p:nvPicPr>
            <p:cNvPr id="14407" name="Picture 5" descr="LU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1570"/>
              <a:ext cx="50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8" name="Picture 6" descr="LU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47"/>
            <a:stretch>
              <a:fillRect/>
            </a:stretch>
          </p:blipFill>
          <p:spPr bwMode="auto">
            <a:xfrm flipH="1">
              <a:off x="1873" y="1571"/>
              <a:ext cx="437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8" descr="INTE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3692525"/>
            <a:ext cx="1208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9"/>
          <p:cNvGrpSpPr>
            <a:grpSpLocks/>
          </p:cNvGrpSpPr>
          <p:nvPr/>
        </p:nvGrpSpPr>
        <p:grpSpPr bwMode="auto">
          <a:xfrm flipH="1">
            <a:off x="5821363" y="5643564"/>
            <a:ext cx="646112" cy="1214437"/>
            <a:chOff x="1920" y="1152"/>
            <a:chExt cx="1456" cy="2486"/>
          </a:xfrm>
        </p:grpSpPr>
        <p:sp>
          <p:nvSpPr>
            <p:cNvPr id="14390" name="Freeform 10"/>
            <p:cNvSpPr>
              <a:spLocks/>
            </p:cNvSpPr>
            <p:nvPr/>
          </p:nvSpPr>
          <p:spPr bwMode="auto">
            <a:xfrm>
              <a:off x="1920" y="3396"/>
              <a:ext cx="598" cy="242"/>
            </a:xfrm>
            <a:custGeom>
              <a:avLst/>
              <a:gdLst>
                <a:gd name="T0" fmla="*/ 329 w 569"/>
                <a:gd name="T1" fmla="*/ 12 h 454"/>
                <a:gd name="T2" fmla="*/ 264 w 569"/>
                <a:gd name="T3" fmla="*/ 25 h 454"/>
                <a:gd name="T4" fmla="*/ 153 w 569"/>
                <a:gd name="T5" fmla="*/ 12 h 454"/>
                <a:gd name="T6" fmla="*/ 0 w 569"/>
                <a:gd name="T7" fmla="*/ 25 h 454"/>
                <a:gd name="T8" fmla="*/ 13 w 569"/>
                <a:gd name="T9" fmla="*/ 38 h 454"/>
                <a:gd name="T10" fmla="*/ 450 w 569"/>
                <a:gd name="T11" fmla="*/ 58 h 454"/>
                <a:gd name="T12" fmla="*/ 646 w 569"/>
                <a:gd name="T13" fmla="*/ 55 h 454"/>
                <a:gd name="T14" fmla="*/ 658 w 569"/>
                <a:gd name="T15" fmla="*/ 50 h 454"/>
                <a:gd name="T16" fmla="*/ 604 w 569"/>
                <a:gd name="T17" fmla="*/ 25 h 454"/>
                <a:gd name="T18" fmla="*/ 527 w 569"/>
                <a:gd name="T19" fmla="*/ 4 h 454"/>
                <a:gd name="T20" fmla="*/ 329 w 569"/>
                <a:gd name="T21" fmla="*/ 1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91" name="Freeform 11"/>
            <p:cNvSpPr>
              <a:spLocks/>
            </p:cNvSpPr>
            <p:nvPr/>
          </p:nvSpPr>
          <p:spPr bwMode="auto">
            <a:xfrm flipH="1">
              <a:off x="2545" y="3386"/>
              <a:ext cx="598" cy="243"/>
            </a:xfrm>
            <a:custGeom>
              <a:avLst/>
              <a:gdLst>
                <a:gd name="T0" fmla="*/ 329 w 569"/>
                <a:gd name="T1" fmla="*/ 12 h 454"/>
                <a:gd name="T2" fmla="*/ 264 w 569"/>
                <a:gd name="T3" fmla="*/ 26 h 454"/>
                <a:gd name="T4" fmla="*/ 153 w 569"/>
                <a:gd name="T5" fmla="*/ 12 h 454"/>
                <a:gd name="T6" fmla="*/ 0 w 569"/>
                <a:gd name="T7" fmla="*/ 26 h 454"/>
                <a:gd name="T8" fmla="*/ 13 w 569"/>
                <a:gd name="T9" fmla="*/ 39 h 454"/>
                <a:gd name="T10" fmla="*/ 450 w 569"/>
                <a:gd name="T11" fmla="*/ 59 h 454"/>
                <a:gd name="T12" fmla="*/ 646 w 569"/>
                <a:gd name="T13" fmla="*/ 56 h 454"/>
                <a:gd name="T14" fmla="*/ 658 w 569"/>
                <a:gd name="T15" fmla="*/ 50 h 454"/>
                <a:gd name="T16" fmla="*/ 604 w 569"/>
                <a:gd name="T17" fmla="*/ 26 h 454"/>
                <a:gd name="T18" fmla="*/ 527 w 569"/>
                <a:gd name="T19" fmla="*/ 4 h 454"/>
                <a:gd name="T20" fmla="*/ 329 w 569"/>
                <a:gd name="T21" fmla="*/ 1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92" name="Freeform 12"/>
            <p:cNvSpPr>
              <a:spLocks/>
            </p:cNvSpPr>
            <p:nvPr/>
          </p:nvSpPr>
          <p:spPr bwMode="auto">
            <a:xfrm flipH="1">
              <a:off x="1957" y="2703"/>
              <a:ext cx="309" cy="232"/>
            </a:xfrm>
            <a:custGeom>
              <a:avLst/>
              <a:gdLst>
                <a:gd name="T0" fmla="*/ 247 w 294"/>
                <a:gd name="T1" fmla="*/ 0 h 279"/>
                <a:gd name="T2" fmla="*/ 313 w 294"/>
                <a:gd name="T3" fmla="*/ 43 h 279"/>
                <a:gd name="T4" fmla="*/ 313 w 294"/>
                <a:gd name="T5" fmla="*/ 92 h 279"/>
                <a:gd name="T6" fmla="*/ 269 w 294"/>
                <a:gd name="T7" fmla="*/ 87 h 279"/>
                <a:gd name="T8" fmla="*/ 280 w 294"/>
                <a:gd name="T9" fmla="*/ 114 h 279"/>
                <a:gd name="T10" fmla="*/ 269 w 294"/>
                <a:gd name="T11" fmla="*/ 152 h 279"/>
                <a:gd name="T12" fmla="*/ 235 w 294"/>
                <a:gd name="T13" fmla="*/ 158 h 279"/>
                <a:gd name="T14" fmla="*/ 225 w 294"/>
                <a:gd name="T15" fmla="*/ 141 h 279"/>
                <a:gd name="T16" fmla="*/ 192 w 294"/>
                <a:gd name="T17" fmla="*/ 76 h 279"/>
                <a:gd name="T18" fmla="*/ 137 w 294"/>
                <a:gd name="T19" fmla="*/ 152 h 279"/>
                <a:gd name="T20" fmla="*/ 105 w 294"/>
                <a:gd name="T21" fmla="*/ 146 h 279"/>
                <a:gd name="T22" fmla="*/ 94 w 294"/>
                <a:gd name="T23" fmla="*/ 76 h 279"/>
                <a:gd name="T24" fmla="*/ 105 w 294"/>
                <a:gd name="T25" fmla="*/ 92 h 279"/>
                <a:gd name="T26" fmla="*/ 27 w 294"/>
                <a:gd name="T27" fmla="*/ 125 h 279"/>
                <a:gd name="T28" fmla="*/ 5 w 294"/>
                <a:gd name="T29" fmla="*/ 104 h 279"/>
                <a:gd name="T30" fmla="*/ 94 w 294"/>
                <a:gd name="T31" fmla="*/ 17 h 279"/>
                <a:gd name="T32" fmla="*/ 247 w 294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93" name="Freeform 13"/>
            <p:cNvSpPr>
              <a:spLocks/>
            </p:cNvSpPr>
            <p:nvPr/>
          </p:nvSpPr>
          <p:spPr bwMode="auto">
            <a:xfrm flipH="1">
              <a:off x="3083" y="2562"/>
              <a:ext cx="293" cy="250"/>
            </a:xfrm>
            <a:custGeom>
              <a:avLst/>
              <a:gdLst>
                <a:gd name="T0" fmla="*/ 170 w 279"/>
                <a:gd name="T1" fmla="*/ 0 h 302"/>
                <a:gd name="T2" fmla="*/ 39 w 279"/>
                <a:gd name="T3" fmla="*/ 26 h 302"/>
                <a:gd name="T4" fmla="*/ 71 w 279"/>
                <a:gd name="T5" fmla="*/ 65 h 302"/>
                <a:gd name="T6" fmla="*/ 49 w 279"/>
                <a:gd name="T7" fmla="*/ 81 h 302"/>
                <a:gd name="T8" fmla="*/ 18 w 279"/>
                <a:gd name="T9" fmla="*/ 90 h 302"/>
                <a:gd name="T10" fmla="*/ 105 w 279"/>
                <a:gd name="T11" fmla="*/ 118 h 302"/>
                <a:gd name="T12" fmla="*/ 116 w 279"/>
                <a:gd name="T13" fmla="*/ 133 h 302"/>
                <a:gd name="T14" fmla="*/ 192 w 279"/>
                <a:gd name="T15" fmla="*/ 150 h 302"/>
                <a:gd name="T16" fmla="*/ 214 w 279"/>
                <a:gd name="T17" fmla="*/ 161 h 302"/>
                <a:gd name="T18" fmla="*/ 247 w 279"/>
                <a:gd name="T19" fmla="*/ 171 h 302"/>
                <a:gd name="T20" fmla="*/ 311 w 279"/>
                <a:gd name="T21" fmla="*/ 129 h 302"/>
                <a:gd name="T22" fmla="*/ 301 w 279"/>
                <a:gd name="T23" fmla="*/ 16 h 302"/>
                <a:gd name="T24" fmla="*/ 170 w 279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94" name="Freeform 14"/>
            <p:cNvSpPr>
              <a:spLocks/>
            </p:cNvSpPr>
            <p:nvPr/>
          </p:nvSpPr>
          <p:spPr bwMode="auto">
            <a:xfrm flipH="1">
              <a:off x="2350" y="2011"/>
              <a:ext cx="332" cy="228"/>
            </a:xfrm>
            <a:custGeom>
              <a:avLst/>
              <a:gdLst>
                <a:gd name="T0" fmla="*/ 4 w 453"/>
                <a:gd name="T1" fmla="*/ 42 h 392"/>
                <a:gd name="T2" fmla="*/ 26 w 453"/>
                <a:gd name="T3" fmla="*/ 34 h 392"/>
                <a:gd name="T4" fmla="*/ 41 w 453"/>
                <a:gd name="T5" fmla="*/ 12 h 392"/>
                <a:gd name="T6" fmla="*/ 52 w 453"/>
                <a:gd name="T7" fmla="*/ 10 h 392"/>
                <a:gd name="T8" fmla="*/ 78 w 453"/>
                <a:gd name="T9" fmla="*/ 8 h 392"/>
                <a:gd name="T10" fmla="*/ 148 w 453"/>
                <a:gd name="T11" fmla="*/ 10 h 392"/>
                <a:gd name="T12" fmla="*/ 167 w 453"/>
                <a:gd name="T13" fmla="*/ 33 h 392"/>
                <a:gd name="T14" fmla="*/ 178 w 453"/>
                <a:gd name="T15" fmla="*/ 51 h 392"/>
                <a:gd name="T16" fmla="*/ 167 w 453"/>
                <a:gd name="T17" fmla="*/ 69 h 392"/>
                <a:gd name="T18" fmla="*/ 130 w 453"/>
                <a:gd name="T19" fmla="*/ 75 h 392"/>
                <a:gd name="T20" fmla="*/ 45 w 453"/>
                <a:gd name="T21" fmla="*/ 67 h 392"/>
                <a:gd name="T22" fmla="*/ 41 w 453"/>
                <a:gd name="T23" fmla="*/ 62 h 392"/>
                <a:gd name="T24" fmla="*/ 18 w 453"/>
                <a:gd name="T25" fmla="*/ 55 h 392"/>
                <a:gd name="T26" fmla="*/ 15 w 453"/>
                <a:gd name="T27" fmla="*/ 49 h 392"/>
                <a:gd name="T28" fmla="*/ 4 w 453"/>
                <a:gd name="T29" fmla="*/ 42 h 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95" name="Oval 15"/>
            <p:cNvSpPr>
              <a:spLocks noChangeArrowheads="1"/>
            </p:cNvSpPr>
            <p:nvPr/>
          </p:nvSpPr>
          <p:spPr bwMode="auto">
            <a:xfrm flipH="1">
              <a:off x="2115" y="1385"/>
              <a:ext cx="802" cy="661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14396" name="Oval 16"/>
            <p:cNvSpPr>
              <a:spLocks noChangeArrowheads="1"/>
            </p:cNvSpPr>
            <p:nvPr/>
          </p:nvSpPr>
          <p:spPr bwMode="auto">
            <a:xfrm flipH="1">
              <a:off x="2633" y="1600"/>
              <a:ext cx="118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14397" name="Oval 17"/>
            <p:cNvSpPr>
              <a:spLocks noChangeArrowheads="1"/>
            </p:cNvSpPr>
            <p:nvPr/>
          </p:nvSpPr>
          <p:spPr bwMode="auto">
            <a:xfrm flipH="1">
              <a:off x="2667" y="1633"/>
              <a:ext cx="56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14398" name="Oval 18"/>
            <p:cNvSpPr>
              <a:spLocks noChangeArrowheads="1"/>
            </p:cNvSpPr>
            <p:nvPr/>
          </p:nvSpPr>
          <p:spPr bwMode="auto">
            <a:xfrm flipH="1">
              <a:off x="2377" y="1602"/>
              <a:ext cx="118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14399" name="Oval 19"/>
            <p:cNvSpPr>
              <a:spLocks noChangeArrowheads="1"/>
            </p:cNvSpPr>
            <p:nvPr/>
          </p:nvSpPr>
          <p:spPr bwMode="auto">
            <a:xfrm flipH="1">
              <a:off x="2411" y="1635"/>
              <a:ext cx="5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14400" name="Oval 20"/>
            <p:cNvSpPr>
              <a:spLocks noChangeArrowheads="1"/>
            </p:cNvSpPr>
            <p:nvPr/>
          </p:nvSpPr>
          <p:spPr bwMode="auto">
            <a:xfrm flipH="1">
              <a:off x="2543" y="1721"/>
              <a:ext cx="57" cy="7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14401" name="Freeform 21"/>
            <p:cNvSpPr>
              <a:spLocks/>
            </p:cNvSpPr>
            <p:nvPr/>
          </p:nvSpPr>
          <p:spPr bwMode="auto">
            <a:xfrm flipH="1">
              <a:off x="1988" y="2112"/>
              <a:ext cx="1257" cy="735"/>
            </a:xfrm>
            <a:custGeom>
              <a:avLst/>
              <a:gdLst>
                <a:gd name="T0" fmla="*/ 309 w 1716"/>
                <a:gd name="T1" fmla="*/ 8 h 1261"/>
                <a:gd name="T2" fmla="*/ 335 w 1716"/>
                <a:gd name="T3" fmla="*/ 15 h 1261"/>
                <a:gd name="T4" fmla="*/ 346 w 1716"/>
                <a:gd name="T5" fmla="*/ 21 h 1261"/>
                <a:gd name="T6" fmla="*/ 380 w 1716"/>
                <a:gd name="T7" fmla="*/ 28 h 1261"/>
                <a:gd name="T8" fmla="*/ 443 w 1716"/>
                <a:gd name="T9" fmla="*/ 26 h 1261"/>
                <a:gd name="T10" fmla="*/ 461 w 1716"/>
                <a:gd name="T11" fmla="*/ 17 h 1261"/>
                <a:gd name="T12" fmla="*/ 483 w 1716"/>
                <a:gd name="T13" fmla="*/ 9 h 1261"/>
                <a:gd name="T14" fmla="*/ 535 w 1716"/>
                <a:gd name="T15" fmla="*/ 2 h 1261"/>
                <a:gd name="T16" fmla="*/ 587 w 1716"/>
                <a:gd name="T17" fmla="*/ 3 h 1261"/>
                <a:gd name="T18" fmla="*/ 613 w 1716"/>
                <a:gd name="T19" fmla="*/ 30 h 1261"/>
                <a:gd name="T20" fmla="*/ 625 w 1716"/>
                <a:gd name="T21" fmla="*/ 85 h 1261"/>
                <a:gd name="T22" fmla="*/ 636 w 1716"/>
                <a:gd name="T23" fmla="*/ 116 h 1261"/>
                <a:gd name="T24" fmla="*/ 647 w 1716"/>
                <a:gd name="T25" fmla="*/ 157 h 1261"/>
                <a:gd name="T26" fmla="*/ 669 w 1716"/>
                <a:gd name="T27" fmla="*/ 202 h 1261"/>
                <a:gd name="T28" fmla="*/ 673 w 1716"/>
                <a:gd name="T29" fmla="*/ 210 h 1261"/>
                <a:gd name="T30" fmla="*/ 662 w 1716"/>
                <a:gd name="T31" fmla="*/ 213 h 1261"/>
                <a:gd name="T32" fmla="*/ 613 w 1716"/>
                <a:gd name="T33" fmla="*/ 215 h 1261"/>
                <a:gd name="T34" fmla="*/ 539 w 1716"/>
                <a:gd name="T35" fmla="*/ 99 h 1261"/>
                <a:gd name="T36" fmla="*/ 524 w 1716"/>
                <a:gd name="T37" fmla="*/ 80 h 1261"/>
                <a:gd name="T38" fmla="*/ 524 w 1716"/>
                <a:gd name="T39" fmla="*/ 243 h 1261"/>
                <a:gd name="T40" fmla="*/ 483 w 1716"/>
                <a:gd name="T41" fmla="*/ 241 h 1261"/>
                <a:gd name="T42" fmla="*/ 388 w 1716"/>
                <a:gd name="T43" fmla="*/ 226 h 1261"/>
                <a:gd name="T44" fmla="*/ 220 w 1716"/>
                <a:gd name="T45" fmla="*/ 226 h 1261"/>
                <a:gd name="T46" fmla="*/ 223 w 1716"/>
                <a:gd name="T47" fmla="*/ 220 h 1261"/>
                <a:gd name="T48" fmla="*/ 239 w 1716"/>
                <a:gd name="T49" fmla="*/ 103 h 1261"/>
                <a:gd name="T50" fmla="*/ 235 w 1716"/>
                <a:gd name="T51" fmla="*/ 85 h 1261"/>
                <a:gd name="T52" fmla="*/ 220 w 1716"/>
                <a:gd name="T53" fmla="*/ 97 h 1261"/>
                <a:gd name="T54" fmla="*/ 176 w 1716"/>
                <a:gd name="T55" fmla="*/ 122 h 1261"/>
                <a:gd name="T56" fmla="*/ 164 w 1716"/>
                <a:gd name="T57" fmla="*/ 127 h 1261"/>
                <a:gd name="T58" fmla="*/ 119 w 1716"/>
                <a:gd name="T59" fmla="*/ 163 h 1261"/>
                <a:gd name="T60" fmla="*/ 90 w 1716"/>
                <a:gd name="T61" fmla="*/ 189 h 1261"/>
                <a:gd name="T62" fmla="*/ 61 w 1716"/>
                <a:gd name="T63" fmla="*/ 183 h 1261"/>
                <a:gd name="T64" fmla="*/ 56 w 1716"/>
                <a:gd name="T65" fmla="*/ 178 h 1261"/>
                <a:gd name="T66" fmla="*/ 45 w 1716"/>
                <a:gd name="T67" fmla="*/ 174 h 1261"/>
                <a:gd name="T68" fmla="*/ 34 w 1716"/>
                <a:gd name="T69" fmla="*/ 168 h 1261"/>
                <a:gd name="T70" fmla="*/ 9 w 1716"/>
                <a:gd name="T71" fmla="*/ 161 h 1261"/>
                <a:gd name="T72" fmla="*/ 1 w 1716"/>
                <a:gd name="T73" fmla="*/ 153 h 1261"/>
                <a:gd name="T74" fmla="*/ 16 w 1716"/>
                <a:gd name="T75" fmla="*/ 142 h 1261"/>
                <a:gd name="T76" fmla="*/ 84 w 1716"/>
                <a:gd name="T77" fmla="*/ 110 h 1261"/>
                <a:gd name="T78" fmla="*/ 116 w 1716"/>
                <a:gd name="T79" fmla="*/ 82 h 1261"/>
                <a:gd name="T80" fmla="*/ 154 w 1716"/>
                <a:gd name="T81" fmla="*/ 65 h 1261"/>
                <a:gd name="T82" fmla="*/ 212 w 1716"/>
                <a:gd name="T83" fmla="*/ 30 h 1261"/>
                <a:gd name="T84" fmla="*/ 242 w 1716"/>
                <a:gd name="T85" fmla="*/ 9 h 1261"/>
                <a:gd name="T86" fmla="*/ 280 w 1716"/>
                <a:gd name="T87" fmla="*/ 0 h 1261"/>
                <a:gd name="T88" fmla="*/ 298 w 1716"/>
                <a:gd name="T89" fmla="*/ 2 h 1261"/>
                <a:gd name="T90" fmla="*/ 309 w 1716"/>
                <a:gd name="T91" fmla="*/ 8 h 1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402" name="Freeform 22"/>
            <p:cNvSpPr>
              <a:spLocks/>
            </p:cNvSpPr>
            <p:nvPr/>
          </p:nvSpPr>
          <p:spPr bwMode="auto">
            <a:xfrm flipH="1">
              <a:off x="2170" y="2713"/>
              <a:ext cx="715" cy="776"/>
            </a:xfrm>
            <a:custGeom>
              <a:avLst/>
              <a:gdLst>
                <a:gd name="T0" fmla="*/ 87 w 680"/>
                <a:gd name="T1" fmla="*/ 47 h 940"/>
                <a:gd name="T2" fmla="*/ 77 w 680"/>
                <a:gd name="T3" fmla="*/ 116 h 940"/>
                <a:gd name="T4" fmla="*/ 65 w 680"/>
                <a:gd name="T5" fmla="*/ 334 h 940"/>
                <a:gd name="T6" fmla="*/ 0 w 680"/>
                <a:gd name="T7" fmla="*/ 477 h 940"/>
                <a:gd name="T8" fmla="*/ 32 w 680"/>
                <a:gd name="T9" fmla="*/ 482 h 940"/>
                <a:gd name="T10" fmla="*/ 341 w 680"/>
                <a:gd name="T11" fmla="*/ 472 h 940"/>
                <a:gd name="T12" fmla="*/ 351 w 680"/>
                <a:gd name="T13" fmla="*/ 435 h 940"/>
                <a:gd name="T14" fmla="*/ 373 w 680"/>
                <a:gd name="T15" fmla="*/ 387 h 940"/>
                <a:gd name="T16" fmla="*/ 384 w 680"/>
                <a:gd name="T17" fmla="*/ 196 h 940"/>
                <a:gd name="T18" fmla="*/ 395 w 680"/>
                <a:gd name="T19" fmla="*/ 211 h 940"/>
                <a:gd name="T20" fmla="*/ 406 w 680"/>
                <a:gd name="T21" fmla="*/ 265 h 940"/>
                <a:gd name="T22" fmla="*/ 428 w 680"/>
                <a:gd name="T23" fmla="*/ 344 h 940"/>
                <a:gd name="T24" fmla="*/ 437 w 680"/>
                <a:gd name="T25" fmla="*/ 520 h 940"/>
                <a:gd name="T26" fmla="*/ 571 w 680"/>
                <a:gd name="T27" fmla="*/ 509 h 940"/>
                <a:gd name="T28" fmla="*/ 636 w 680"/>
                <a:gd name="T29" fmla="*/ 498 h 940"/>
                <a:gd name="T30" fmla="*/ 791 w 680"/>
                <a:gd name="T31" fmla="*/ 498 h 940"/>
                <a:gd name="T32" fmla="*/ 724 w 680"/>
                <a:gd name="T33" fmla="*/ 371 h 940"/>
                <a:gd name="T34" fmla="*/ 648 w 680"/>
                <a:gd name="T35" fmla="*/ 95 h 940"/>
                <a:gd name="T36" fmla="*/ 559 w 680"/>
                <a:gd name="T37" fmla="*/ 26 h 940"/>
                <a:gd name="T38" fmla="*/ 198 w 680"/>
                <a:gd name="T39" fmla="*/ 15 h 940"/>
                <a:gd name="T40" fmla="*/ 109 w 680"/>
                <a:gd name="T41" fmla="*/ 31 h 940"/>
                <a:gd name="T42" fmla="*/ 87 w 680"/>
                <a:gd name="T43" fmla="*/ 47 h 9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403" name="Freeform 23"/>
            <p:cNvSpPr>
              <a:spLocks/>
            </p:cNvSpPr>
            <p:nvPr/>
          </p:nvSpPr>
          <p:spPr bwMode="auto">
            <a:xfrm flipH="1">
              <a:off x="2633" y="1554"/>
              <a:ext cx="133" cy="31"/>
            </a:xfrm>
            <a:custGeom>
              <a:avLst/>
              <a:gdLst>
                <a:gd name="T0" fmla="*/ 0 w 128"/>
                <a:gd name="T1" fmla="*/ 20 h 38"/>
                <a:gd name="T2" fmla="*/ 73 w 128"/>
                <a:gd name="T3" fmla="*/ 2 h 38"/>
                <a:gd name="T4" fmla="*/ 126 w 128"/>
                <a:gd name="T5" fmla="*/ 3 h 38"/>
                <a:gd name="T6" fmla="*/ 143 w 128"/>
                <a:gd name="T7" fmla="*/ 16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404" name="Freeform 24"/>
            <p:cNvSpPr>
              <a:spLocks/>
            </p:cNvSpPr>
            <p:nvPr/>
          </p:nvSpPr>
          <p:spPr bwMode="auto">
            <a:xfrm flipH="1">
              <a:off x="2373" y="1547"/>
              <a:ext cx="133" cy="31"/>
            </a:xfrm>
            <a:custGeom>
              <a:avLst/>
              <a:gdLst>
                <a:gd name="T0" fmla="*/ 0 w 128"/>
                <a:gd name="T1" fmla="*/ 20 h 38"/>
                <a:gd name="T2" fmla="*/ 73 w 128"/>
                <a:gd name="T3" fmla="*/ 2 h 38"/>
                <a:gd name="T4" fmla="*/ 126 w 128"/>
                <a:gd name="T5" fmla="*/ 3 h 38"/>
                <a:gd name="T6" fmla="*/ 143 w 128"/>
                <a:gd name="T7" fmla="*/ 16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405" name="Oval 25"/>
            <p:cNvSpPr>
              <a:spLocks noChangeArrowheads="1"/>
            </p:cNvSpPr>
            <p:nvPr/>
          </p:nvSpPr>
          <p:spPr bwMode="auto">
            <a:xfrm flipH="1">
              <a:off x="2510" y="1857"/>
              <a:ext cx="94" cy="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sp>
          <p:nvSpPr>
            <p:cNvPr id="14406" name="Freeform 26"/>
            <p:cNvSpPr>
              <a:spLocks/>
            </p:cNvSpPr>
            <p:nvPr/>
          </p:nvSpPr>
          <p:spPr bwMode="auto">
            <a:xfrm flipH="1">
              <a:off x="1940" y="1152"/>
              <a:ext cx="1096" cy="556"/>
            </a:xfrm>
            <a:custGeom>
              <a:avLst/>
              <a:gdLst>
                <a:gd name="T0" fmla="*/ 107 w 1044"/>
                <a:gd name="T1" fmla="*/ 349 h 673"/>
                <a:gd name="T2" fmla="*/ 65 w 1044"/>
                <a:gd name="T3" fmla="*/ 356 h 673"/>
                <a:gd name="T4" fmla="*/ 107 w 1044"/>
                <a:gd name="T5" fmla="*/ 329 h 673"/>
                <a:gd name="T6" fmla="*/ 0 w 1044"/>
                <a:gd name="T7" fmla="*/ 287 h 673"/>
                <a:gd name="T8" fmla="*/ 31 w 1044"/>
                <a:gd name="T9" fmla="*/ 173 h 673"/>
                <a:gd name="T10" fmla="*/ 167 w 1044"/>
                <a:gd name="T11" fmla="*/ 194 h 673"/>
                <a:gd name="T12" fmla="*/ 153 w 1044"/>
                <a:gd name="T13" fmla="*/ 120 h 673"/>
                <a:gd name="T14" fmla="*/ 231 w 1044"/>
                <a:gd name="T15" fmla="*/ 126 h 673"/>
                <a:gd name="T16" fmla="*/ 296 w 1044"/>
                <a:gd name="T17" fmla="*/ 163 h 673"/>
                <a:gd name="T18" fmla="*/ 301 w 1044"/>
                <a:gd name="T19" fmla="*/ 163 h 673"/>
                <a:gd name="T20" fmla="*/ 361 w 1044"/>
                <a:gd name="T21" fmla="*/ 64 h 673"/>
                <a:gd name="T22" fmla="*/ 436 w 1044"/>
                <a:gd name="T23" fmla="*/ 135 h 673"/>
                <a:gd name="T24" fmla="*/ 471 w 1044"/>
                <a:gd name="T25" fmla="*/ 106 h 673"/>
                <a:gd name="T26" fmla="*/ 541 w 1044"/>
                <a:gd name="T27" fmla="*/ 43 h 673"/>
                <a:gd name="T28" fmla="*/ 574 w 1044"/>
                <a:gd name="T29" fmla="*/ 7 h 673"/>
                <a:gd name="T30" fmla="*/ 597 w 1044"/>
                <a:gd name="T31" fmla="*/ 31 h 673"/>
                <a:gd name="T32" fmla="*/ 625 w 1044"/>
                <a:gd name="T33" fmla="*/ 120 h 673"/>
                <a:gd name="T34" fmla="*/ 796 w 1044"/>
                <a:gd name="T35" fmla="*/ 25 h 673"/>
                <a:gd name="T36" fmla="*/ 745 w 1044"/>
                <a:gd name="T37" fmla="*/ 154 h 673"/>
                <a:gd name="T38" fmla="*/ 838 w 1044"/>
                <a:gd name="T39" fmla="*/ 131 h 673"/>
                <a:gd name="T40" fmla="*/ 1018 w 1044"/>
                <a:gd name="T41" fmla="*/ 112 h 673"/>
                <a:gd name="T42" fmla="*/ 915 w 1044"/>
                <a:gd name="T43" fmla="*/ 167 h 673"/>
                <a:gd name="T44" fmla="*/ 1115 w 1044"/>
                <a:gd name="T45" fmla="*/ 210 h 673"/>
                <a:gd name="T46" fmla="*/ 1078 w 1044"/>
                <a:gd name="T47" fmla="*/ 239 h 673"/>
                <a:gd name="T48" fmla="*/ 1004 w 1044"/>
                <a:gd name="T49" fmla="*/ 259 h 673"/>
                <a:gd name="T50" fmla="*/ 1027 w 1044"/>
                <a:gd name="T51" fmla="*/ 280 h 673"/>
                <a:gd name="T52" fmla="*/ 1208 w 1044"/>
                <a:gd name="T53" fmla="*/ 343 h 673"/>
                <a:gd name="T54" fmla="*/ 1046 w 1044"/>
                <a:gd name="T55" fmla="*/ 329 h 673"/>
                <a:gd name="T56" fmla="*/ 1032 w 1044"/>
                <a:gd name="T57" fmla="*/ 335 h 673"/>
                <a:gd name="T58" fmla="*/ 1060 w 1044"/>
                <a:gd name="T59" fmla="*/ 368 h 673"/>
                <a:gd name="T60" fmla="*/ 1078 w 1044"/>
                <a:gd name="T61" fmla="*/ 379 h 673"/>
                <a:gd name="T62" fmla="*/ 991 w 1044"/>
                <a:gd name="T63" fmla="*/ 352 h 673"/>
                <a:gd name="T64" fmla="*/ 926 w 1044"/>
                <a:gd name="T65" fmla="*/ 302 h 673"/>
                <a:gd name="T66" fmla="*/ 787 w 1044"/>
                <a:gd name="T67" fmla="*/ 223 h 673"/>
                <a:gd name="T68" fmla="*/ 524 w 1044"/>
                <a:gd name="T69" fmla="*/ 185 h 673"/>
                <a:gd name="T70" fmla="*/ 379 w 1044"/>
                <a:gd name="T71" fmla="*/ 197 h 673"/>
                <a:gd name="T72" fmla="*/ 240 w 1044"/>
                <a:gd name="T73" fmla="*/ 259 h 673"/>
                <a:gd name="T74" fmla="*/ 181 w 1044"/>
                <a:gd name="T75" fmla="*/ 325 h 673"/>
                <a:gd name="T76" fmla="*/ 162 w 1044"/>
                <a:gd name="T77" fmla="*/ 345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5999163" y="2589214"/>
            <a:ext cx="336550" cy="3079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5800725" y="995364"/>
            <a:ext cx="336550" cy="307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6054725" y="2692401"/>
            <a:ext cx="336550" cy="307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038850" y="2692401"/>
            <a:ext cx="336550" cy="307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6154738" y="6000751"/>
            <a:ext cx="336550" cy="3079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FFFFFF"/>
              </a:solidFill>
            </a:endParaRPr>
          </a:p>
        </p:txBody>
      </p: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5618163" y="779464"/>
            <a:ext cx="1160462" cy="981075"/>
            <a:chOff x="1450" y="1570"/>
            <a:chExt cx="860" cy="727"/>
          </a:xfrm>
        </p:grpSpPr>
        <p:pic>
          <p:nvPicPr>
            <p:cNvPr id="14388" name="Picture 36" descr="LU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1570"/>
              <a:ext cx="50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37" descr="LU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47"/>
            <a:stretch>
              <a:fillRect/>
            </a:stretch>
          </p:blipFill>
          <p:spPr bwMode="auto">
            <a:xfrm flipH="1">
              <a:off x="1873" y="1571"/>
              <a:ext cx="437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98" name="Picture 38" descr="HEAR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2308225"/>
            <a:ext cx="604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6218238" y="4330701"/>
            <a:ext cx="336550" cy="3079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FFFFFF"/>
              </a:solidFill>
            </a:endParaRPr>
          </a:p>
        </p:txBody>
      </p:sp>
      <p:pic>
        <p:nvPicPr>
          <p:cNvPr id="15399" name="Picture 39" descr="INTE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687763"/>
            <a:ext cx="1208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25" name="Group 65"/>
          <p:cNvGrpSpPr>
            <a:grpSpLocks/>
          </p:cNvGrpSpPr>
          <p:nvPr/>
        </p:nvGrpSpPr>
        <p:grpSpPr bwMode="auto">
          <a:xfrm>
            <a:off x="1649413" y="885825"/>
            <a:ext cx="3878262" cy="1263650"/>
            <a:chOff x="79" y="558"/>
            <a:chExt cx="2443" cy="796"/>
          </a:xfrm>
        </p:grpSpPr>
        <p:sp>
          <p:nvSpPr>
            <p:cNvPr id="14386" name="Text Box 58"/>
            <p:cNvSpPr txBox="1">
              <a:spLocks noChangeArrowheads="1"/>
            </p:cNvSpPr>
            <p:nvPr/>
          </p:nvSpPr>
          <p:spPr bwMode="auto">
            <a:xfrm>
              <a:off x="79" y="558"/>
              <a:ext cx="2073" cy="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bg-BG" altLang="bg-BG" sz="2000" dirty="0" smtClean="0"/>
                <a:t>1) </a:t>
              </a:r>
              <a:r>
                <a:rPr lang="en-US" altLang="bg-BG" sz="2000" dirty="0" smtClean="0"/>
                <a:t>From the heart blood goes to the lungs where blood is oxygenated</a:t>
              </a:r>
              <a:endParaRPr lang="en-US" altLang="bg-BG" sz="2000" dirty="0"/>
            </a:p>
          </p:txBody>
        </p:sp>
        <p:sp>
          <p:nvSpPr>
            <p:cNvPr id="14387" name="AutoShape 64"/>
            <p:cNvSpPr>
              <a:spLocks noChangeArrowheads="1"/>
            </p:cNvSpPr>
            <p:nvPr/>
          </p:nvSpPr>
          <p:spPr bwMode="auto">
            <a:xfrm>
              <a:off x="1989" y="776"/>
              <a:ext cx="533" cy="578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</p:grpSp>
      <p:grpSp>
        <p:nvGrpSpPr>
          <p:cNvPr id="15427" name="Group 67"/>
          <p:cNvGrpSpPr>
            <a:grpSpLocks/>
          </p:cNvGrpSpPr>
          <p:nvPr/>
        </p:nvGrpSpPr>
        <p:grpSpPr bwMode="auto">
          <a:xfrm>
            <a:off x="6684964" y="885826"/>
            <a:ext cx="3983037" cy="1752601"/>
            <a:chOff x="3251" y="558"/>
            <a:chExt cx="2509" cy="1104"/>
          </a:xfrm>
        </p:grpSpPr>
        <p:sp>
          <p:nvSpPr>
            <p:cNvPr id="14384" name="Text Box 59"/>
            <p:cNvSpPr txBox="1">
              <a:spLocks noChangeArrowheads="1"/>
            </p:cNvSpPr>
            <p:nvPr/>
          </p:nvSpPr>
          <p:spPr bwMode="auto">
            <a:xfrm>
              <a:off x="4014" y="558"/>
              <a:ext cx="1746" cy="446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bg-BG" altLang="bg-BG" sz="2000" dirty="0"/>
                <a:t>2</a:t>
              </a:r>
              <a:r>
                <a:rPr lang="en-GB" altLang="bg-BG" sz="2000" dirty="0"/>
                <a:t>)  </a:t>
              </a:r>
              <a:r>
                <a:rPr lang="en-US" altLang="bg-BG" sz="2000" dirty="0" smtClean="0"/>
                <a:t>Blood rich in </a:t>
              </a:r>
              <a:r>
                <a:rPr lang="en-US" sz="2000" b="1" dirty="0"/>
                <a:t>O</a:t>
              </a:r>
              <a:r>
                <a:rPr lang="en-US" sz="2000" b="1" baseline="-25000" dirty="0"/>
                <a:t>2</a:t>
              </a:r>
              <a:r>
                <a:rPr lang="en-US" altLang="bg-BG" sz="2000" dirty="0"/>
                <a:t> backs </a:t>
              </a:r>
              <a:r>
                <a:rPr lang="en-US" altLang="bg-BG" sz="2000" dirty="0" smtClean="0"/>
                <a:t>into the heart</a:t>
              </a:r>
              <a:endParaRPr lang="en-US" altLang="bg-BG" sz="2000" dirty="0"/>
            </a:p>
          </p:txBody>
        </p:sp>
        <p:sp>
          <p:nvSpPr>
            <p:cNvPr id="14385" name="AutoShape 66"/>
            <p:cNvSpPr>
              <a:spLocks noChangeArrowheads="1"/>
            </p:cNvSpPr>
            <p:nvPr/>
          </p:nvSpPr>
          <p:spPr bwMode="auto">
            <a:xfrm rot="19605144">
              <a:off x="3251" y="1084"/>
              <a:ext cx="912" cy="578"/>
            </a:xfrm>
            <a:prstGeom prst="leftArrow">
              <a:avLst>
                <a:gd name="adj1" fmla="val 50000"/>
                <a:gd name="adj2" fmla="val 121277"/>
              </a:avLst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</p:grpSp>
      <p:grpSp>
        <p:nvGrpSpPr>
          <p:cNvPr id="15429" name="Group 69"/>
          <p:cNvGrpSpPr>
            <a:grpSpLocks/>
          </p:cNvGrpSpPr>
          <p:nvPr/>
        </p:nvGrpSpPr>
        <p:grpSpPr bwMode="auto">
          <a:xfrm>
            <a:off x="6732588" y="2655889"/>
            <a:ext cx="3935412" cy="2066925"/>
            <a:chOff x="3281" y="1673"/>
            <a:chExt cx="2479" cy="1302"/>
          </a:xfrm>
        </p:grpSpPr>
        <p:sp>
          <p:nvSpPr>
            <p:cNvPr id="14382" name="Text Box 60"/>
            <p:cNvSpPr txBox="1">
              <a:spLocks noChangeArrowheads="1"/>
            </p:cNvSpPr>
            <p:nvPr/>
          </p:nvSpPr>
          <p:spPr bwMode="auto">
            <a:xfrm>
              <a:off x="3965" y="1673"/>
              <a:ext cx="1795" cy="64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bg-BG" altLang="bg-BG" sz="2000" dirty="0"/>
                <a:t>3</a:t>
              </a:r>
              <a:r>
                <a:rPr lang="en-GB" altLang="bg-BG" sz="2000" dirty="0"/>
                <a:t>)  </a:t>
              </a:r>
              <a:r>
                <a:rPr lang="en-GB" altLang="bg-BG" sz="2000" dirty="0" smtClean="0"/>
                <a:t>The heart pumps blood to the internal organs</a:t>
              </a:r>
              <a:r>
                <a:rPr lang="bg-BG" altLang="bg-BG" sz="2000" dirty="0" smtClean="0"/>
                <a:t>.…</a:t>
              </a:r>
              <a:endParaRPr lang="en-US" altLang="bg-BG" sz="2000" dirty="0"/>
            </a:p>
          </p:txBody>
        </p:sp>
        <p:sp>
          <p:nvSpPr>
            <p:cNvPr id="14383" name="AutoShape 68"/>
            <p:cNvSpPr>
              <a:spLocks noChangeArrowheads="1"/>
            </p:cNvSpPr>
            <p:nvPr/>
          </p:nvSpPr>
          <p:spPr bwMode="auto">
            <a:xfrm rot="20896076">
              <a:off x="3281" y="2397"/>
              <a:ext cx="727" cy="578"/>
            </a:xfrm>
            <a:prstGeom prst="leftArrow">
              <a:avLst>
                <a:gd name="adj1" fmla="val 50000"/>
                <a:gd name="adj2" fmla="val 88228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</p:grpSp>
      <p:grpSp>
        <p:nvGrpSpPr>
          <p:cNvPr id="15433" name="Group 73"/>
          <p:cNvGrpSpPr>
            <a:grpSpLocks/>
          </p:cNvGrpSpPr>
          <p:nvPr/>
        </p:nvGrpSpPr>
        <p:grpSpPr bwMode="auto">
          <a:xfrm>
            <a:off x="6567487" y="5534029"/>
            <a:ext cx="4541521" cy="1692276"/>
            <a:chOff x="3177" y="3486"/>
            <a:chExt cx="2583" cy="1066"/>
          </a:xfrm>
        </p:grpSpPr>
        <p:sp>
          <p:nvSpPr>
            <p:cNvPr id="14380" name="Text Box 62"/>
            <p:cNvSpPr txBox="1">
              <a:spLocks noChangeArrowheads="1"/>
            </p:cNvSpPr>
            <p:nvPr/>
          </p:nvSpPr>
          <p:spPr bwMode="auto">
            <a:xfrm>
              <a:off x="3808" y="3486"/>
              <a:ext cx="1952" cy="106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bg-BG" altLang="bg-BG" sz="2000" dirty="0"/>
                <a:t>4</a:t>
              </a:r>
              <a:r>
                <a:rPr lang="en-GB" altLang="bg-BG" sz="2000" dirty="0"/>
                <a:t>)</a:t>
              </a:r>
              <a:r>
                <a:rPr lang="bg-BG" altLang="bg-BG" sz="2000" dirty="0" smtClean="0"/>
                <a:t>…</a:t>
              </a:r>
              <a:r>
                <a:rPr lang="en-US" altLang="bg-BG" sz="2000" dirty="0" smtClean="0"/>
                <a:t>and to the </a:t>
              </a:r>
              <a:r>
                <a:rPr lang="en-US" altLang="bg-BG" sz="2000" dirty="0"/>
                <a:t>o</a:t>
              </a:r>
              <a:r>
                <a:rPr lang="en-US" altLang="bg-BG" sz="2000" dirty="0" smtClean="0"/>
                <a:t>ther parts of the body </a:t>
              </a:r>
              <a:r>
                <a:rPr lang="bg-BG" altLang="bg-BG" sz="2000" dirty="0"/>
                <a:t/>
              </a:r>
              <a:br>
                <a:rPr lang="bg-BG" altLang="bg-BG" sz="2000" dirty="0"/>
              </a:br>
              <a:r>
                <a:rPr lang="bg-BG" altLang="bg-BG" sz="2000" dirty="0" smtClean="0"/>
                <a:t>(</a:t>
              </a:r>
              <a:r>
                <a:rPr lang="en-US" altLang="bg-BG" sz="2000" dirty="0" smtClean="0"/>
                <a:t> brings </a:t>
              </a:r>
              <a:r>
                <a:rPr lang="en-US" sz="2000" b="1" dirty="0" smtClean="0"/>
                <a:t>O</a:t>
              </a:r>
              <a:r>
                <a:rPr lang="en-US" sz="2000" b="1" baseline="-25000" dirty="0" smtClean="0"/>
                <a:t>2</a:t>
              </a:r>
              <a:r>
                <a:rPr lang="en-US" altLang="bg-BG" sz="2000" dirty="0" smtClean="0"/>
                <a:t> to the cells and takes from </a:t>
              </a:r>
              <a:r>
                <a:rPr lang="en-US" altLang="bg-BG" sz="2000" dirty="0"/>
                <a:t>c</a:t>
              </a:r>
              <a:r>
                <a:rPr lang="en-US" altLang="bg-BG" sz="2000" dirty="0" smtClean="0"/>
                <a:t>ells </a:t>
              </a:r>
              <a:r>
                <a:rPr lang="en-US" sz="2000" b="1" dirty="0"/>
                <a:t>CO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 </a:t>
              </a:r>
              <a:r>
                <a:rPr lang="bg-BG" altLang="bg-BG" sz="2000" dirty="0" smtClean="0"/>
                <a:t>) </a:t>
              </a:r>
              <a:endParaRPr lang="en-US" altLang="bg-BG" sz="2000" dirty="0"/>
            </a:p>
          </p:txBody>
        </p:sp>
        <p:sp>
          <p:nvSpPr>
            <p:cNvPr id="14381" name="AutoShape 70"/>
            <p:cNvSpPr>
              <a:spLocks noChangeArrowheads="1"/>
            </p:cNvSpPr>
            <p:nvPr/>
          </p:nvSpPr>
          <p:spPr bwMode="auto">
            <a:xfrm>
              <a:off x="3177" y="3747"/>
              <a:ext cx="667" cy="578"/>
            </a:xfrm>
            <a:prstGeom prst="leftArrow">
              <a:avLst>
                <a:gd name="adj1" fmla="val 50000"/>
                <a:gd name="adj2" fmla="val 91621"/>
              </a:avLst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</p:grpSp>
      <p:grpSp>
        <p:nvGrpSpPr>
          <p:cNvPr id="15432" name="Group 72"/>
          <p:cNvGrpSpPr>
            <a:grpSpLocks/>
          </p:cNvGrpSpPr>
          <p:nvPr/>
        </p:nvGrpSpPr>
        <p:grpSpPr bwMode="auto">
          <a:xfrm>
            <a:off x="1524000" y="3281363"/>
            <a:ext cx="4476750" cy="1854201"/>
            <a:chOff x="0" y="2067"/>
            <a:chExt cx="2820" cy="1168"/>
          </a:xfrm>
        </p:grpSpPr>
        <p:sp>
          <p:nvSpPr>
            <p:cNvPr id="14378" name="Text Box 63"/>
            <p:cNvSpPr txBox="1">
              <a:spLocks noChangeArrowheads="1"/>
            </p:cNvSpPr>
            <p:nvPr/>
          </p:nvSpPr>
          <p:spPr bwMode="auto">
            <a:xfrm>
              <a:off x="0" y="2595"/>
              <a:ext cx="2219" cy="640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bg-BG" altLang="bg-BG" sz="2000" dirty="0"/>
                <a:t>5</a:t>
              </a:r>
              <a:r>
                <a:rPr lang="en-GB" altLang="bg-BG" sz="2000" dirty="0"/>
                <a:t>)</a:t>
              </a:r>
              <a:r>
                <a:rPr lang="bg-BG" altLang="bg-BG" sz="2000" dirty="0"/>
                <a:t> </a:t>
              </a:r>
              <a:r>
                <a:rPr lang="en-US" altLang="bg-BG" sz="2000" dirty="0" smtClean="0"/>
                <a:t>Deoxygenated blood backs into the heart and the cycle starts again </a:t>
              </a:r>
              <a:r>
                <a:rPr lang="bg-BG" altLang="bg-BG" sz="2000" dirty="0" smtClean="0"/>
                <a:t>.</a:t>
              </a:r>
              <a:endParaRPr lang="en-US" altLang="bg-BG" sz="2000" dirty="0"/>
            </a:p>
          </p:txBody>
        </p:sp>
        <p:sp>
          <p:nvSpPr>
            <p:cNvPr id="14379" name="AutoShape 71"/>
            <p:cNvSpPr>
              <a:spLocks noChangeArrowheads="1"/>
            </p:cNvSpPr>
            <p:nvPr/>
          </p:nvSpPr>
          <p:spPr bwMode="auto">
            <a:xfrm rot="19217405">
              <a:off x="1922" y="2067"/>
              <a:ext cx="898" cy="578"/>
            </a:xfrm>
            <a:prstGeom prst="rightArrow">
              <a:avLst>
                <a:gd name="adj1" fmla="val 50000"/>
                <a:gd name="adj2" fmla="val 147697"/>
              </a:avLst>
            </a:pr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</p:grpSp>
      <p:grpSp>
        <p:nvGrpSpPr>
          <p:cNvPr id="15435" name="Group 75"/>
          <p:cNvGrpSpPr>
            <a:grpSpLocks/>
          </p:cNvGrpSpPr>
          <p:nvPr/>
        </p:nvGrpSpPr>
        <p:grpSpPr bwMode="auto">
          <a:xfrm>
            <a:off x="5826125" y="5643564"/>
            <a:ext cx="712788" cy="1214437"/>
            <a:chOff x="2710" y="3555"/>
            <a:chExt cx="449" cy="765"/>
          </a:xfrm>
        </p:grpSpPr>
        <p:sp>
          <p:nvSpPr>
            <p:cNvPr id="14359" name="Rectangle 74"/>
            <p:cNvSpPr>
              <a:spLocks noChangeArrowheads="1"/>
            </p:cNvSpPr>
            <p:nvPr/>
          </p:nvSpPr>
          <p:spPr bwMode="auto">
            <a:xfrm>
              <a:off x="2758" y="3729"/>
              <a:ext cx="401" cy="3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  <p:grpSp>
          <p:nvGrpSpPr>
            <p:cNvPr id="14360" name="Group 40"/>
            <p:cNvGrpSpPr>
              <a:grpSpLocks/>
            </p:cNvGrpSpPr>
            <p:nvPr/>
          </p:nvGrpSpPr>
          <p:grpSpPr bwMode="auto">
            <a:xfrm flipH="1">
              <a:off x="2710" y="3555"/>
              <a:ext cx="407" cy="765"/>
              <a:chOff x="1920" y="1152"/>
              <a:chExt cx="1456" cy="2486"/>
            </a:xfrm>
          </p:grpSpPr>
          <p:sp>
            <p:nvSpPr>
              <p:cNvPr id="14361" name="Freeform 41"/>
              <p:cNvSpPr>
                <a:spLocks/>
              </p:cNvSpPr>
              <p:nvPr/>
            </p:nvSpPr>
            <p:spPr bwMode="auto">
              <a:xfrm>
                <a:off x="1920" y="3396"/>
                <a:ext cx="598" cy="242"/>
              </a:xfrm>
              <a:custGeom>
                <a:avLst/>
                <a:gdLst>
                  <a:gd name="T0" fmla="*/ 329 w 569"/>
                  <a:gd name="T1" fmla="*/ 12 h 454"/>
                  <a:gd name="T2" fmla="*/ 264 w 569"/>
                  <a:gd name="T3" fmla="*/ 25 h 454"/>
                  <a:gd name="T4" fmla="*/ 153 w 569"/>
                  <a:gd name="T5" fmla="*/ 12 h 454"/>
                  <a:gd name="T6" fmla="*/ 0 w 569"/>
                  <a:gd name="T7" fmla="*/ 25 h 454"/>
                  <a:gd name="T8" fmla="*/ 13 w 569"/>
                  <a:gd name="T9" fmla="*/ 38 h 454"/>
                  <a:gd name="T10" fmla="*/ 450 w 569"/>
                  <a:gd name="T11" fmla="*/ 58 h 454"/>
                  <a:gd name="T12" fmla="*/ 646 w 569"/>
                  <a:gd name="T13" fmla="*/ 55 h 454"/>
                  <a:gd name="T14" fmla="*/ 658 w 569"/>
                  <a:gd name="T15" fmla="*/ 50 h 454"/>
                  <a:gd name="T16" fmla="*/ 604 w 569"/>
                  <a:gd name="T17" fmla="*/ 25 h 454"/>
                  <a:gd name="T18" fmla="*/ 527 w 569"/>
                  <a:gd name="T19" fmla="*/ 4 h 454"/>
                  <a:gd name="T20" fmla="*/ 329 w 569"/>
                  <a:gd name="T21" fmla="*/ 12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62" name="Freeform 42"/>
              <p:cNvSpPr>
                <a:spLocks/>
              </p:cNvSpPr>
              <p:nvPr/>
            </p:nvSpPr>
            <p:spPr bwMode="auto">
              <a:xfrm flipH="1">
                <a:off x="2545" y="3386"/>
                <a:ext cx="598" cy="243"/>
              </a:xfrm>
              <a:custGeom>
                <a:avLst/>
                <a:gdLst>
                  <a:gd name="T0" fmla="*/ 329 w 569"/>
                  <a:gd name="T1" fmla="*/ 12 h 454"/>
                  <a:gd name="T2" fmla="*/ 264 w 569"/>
                  <a:gd name="T3" fmla="*/ 26 h 454"/>
                  <a:gd name="T4" fmla="*/ 153 w 569"/>
                  <a:gd name="T5" fmla="*/ 12 h 454"/>
                  <a:gd name="T6" fmla="*/ 0 w 569"/>
                  <a:gd name="T7" fmla="*/ 26 h 454"/>
                  <a:gd name="T8" fmla="*/ 13 w 569"/>
                  <a:gd name="T9" fmla="*/ 39 h 454"/>
                  <a:gd name="T10" fmla="*/ 450 w 569"/>
                  <a:gd name="T11" fmla="*/ 59 h 454"/>
                  <a:gd name="T12" fmla="*/ 646 w 569"/>
                  <a:gd name="T13" fmla="*/ 56 h 454"/>
                  <a:gd name="T14" fmla="*/ 658 w 569"/>
                  <a:gd name="T15" fmla="*/ 50 h 454"/>
                  <a:gd name="T16" fmla="*/ 604 w 569"/>
                  <a:gd name="T17" fmla="*/ 26 h 454"/>
                  <a:gd name="T18" fmla="*/ 527 w 569"/>
                  <a:gd name="T19" fmla="*/ 4 h 454"/>
                  <a:gd name="T20" fmla="*/ 329 w 569"/>
                  <a:gd name="T21" fmla="*/ 12 h 4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69" h="454">
                    <a:moveTo>
                      <a:pt x="284" y="81"/>
                    </a:moveTo>
                    <a:cubicBezTo>
                      <a:pt x="271" y="118"/>
                      <a:pt x="255" y="138"/>
                      <a:pt x="227" y="166"/>
                    </a:cubicBezTo>
                    <a:cubicBezTo>
                      <a:pt x="179" y="151"/>
                      <a:pt x="175" y="109"/>
                      <a:pt x="132" y="81"/>
                    </a:cubicBezTo>
                    <a:cubicBezTo>
                      <a:pt x="26" y="93"/>
                      <a:pt x="31" y="79"/>
                      <a:pt x="0" y="166"/>
                    </a:cubicBezTo>
                    <a:cubicBezTo>
                      <a:pt x="3" y="194"/>
                      <a:pt x="6" y="223"/>
                      <a:pt x="10" y="251"/>
                    </a:cubicBezTo>
                    <a:cubicBezTo>
                      <a:pt x="36" y="454"/>
                      <a:pt x="176" y="377"/>
                      <a:pt x="387" y="383"/>
                    </a:cubicBezTo>
                    <a:cubicBezTo>
                      <a:pt x="444" y="377"/>
                      <a:pt x="503" y="381"/>
                      <a:pt x="557" y="364"/>
                    </a:cubicBezTo>
                    <a:cubicBezTo>
                      <a:pt x="569" y="360"/>
                      <a:pt x="567" y="340"/>
                      <a:pt x="567" y="327"/>
                    </a:cubicBezTo>
                    <a:cubicBezTo>
                      <a:pt x="567" y="269"/>
                      <a:pt x="545" y="216"/>
                      <a:pt x="520" y="166"/>
                    </a:cubicBezTo>
                    <a:cubicBezTo>
                      <a:pt x="511" y="61"/>
                      <a:pt x="533" y="52"/>
                      <a:pt x="454" y="24"/>
                    </a:cubicBezTo>
                    <a:cubicBezTo>
                      <a:pt x="397" y="28"/>
                      <a:pt x="284" y="0"/>
                      <a:pt x="284" y="81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63" name="Freeform 43"/>
              <p:cNvSpPr>
                <a:spLocks/>
              </p:cNvSpPr>
              <p:nvPr/>
            </p:nvSpPr>
            <p:spPr bwMode="auto">
              <a:xfrm flipH="1">
                <a:off x="1957" y="2703"/>
                <a:ext cx="309" cy="232"/>
              </a:xfrm>
              <a:custGeom>
                <a:avLst/>
                <a:gdLst>
                  <a:gd name="T0" fmla="*/ 247 w 294"/>
                  <a:gd name="T1" fmla="*/ 0 h 279"/>
                  <a:gd name="T2" fmla="*/ 313 w 294"/>
                  <a:gd name="T3" fmla="*/ 43 h 279"/>
                  <a:gd name="T4" fmla="*/ 313 w 294"/>
                  <a:gd name="T5" fmla="*/ 92 h 279"/>
                  <a:gd name="T6" fmla="*/ 269 w 294"/>
                  <a:gd name="T7" fmla="*/ 87 h 279"/>
                  <a:gd name="T8" fmla="*/ 280 w 294"/>
                  <a:gd name="T9" fmla="*/ 114 h 279"/>
                  <a:gd name="T10" fmla="*/ 269 w 294"/>
                  <a:gd name="T11" fmla="*/ 152 h 279"/>
                  <a:gd name="T12" fmla="*/ 235 w 294"/>
                  <a:gd name="T13" fmla="*/ 158 h 279"/>
                  <a:gd name="T14" fmla="*/ 225 w 294"/>
                  <a:gd name="T15" fmla="*/ 141 h 279"/>
                  <a:gd name="T16" fmla="*/ 192 w 294"/>
                  <a:gd name="T17" fmla="*/ 76 h 279"/>
                  <a:gd name="T18" fmla="*/ 137 w 294"/>
                  <a:gd name="T19" fmla="*/ 152 h 279"/>
                  <a:gd name="T20" fmla="*/ 105 w 294"/>
                  <a:gd name="T21" fmla="*/ 146 h 279"/>
                  <a:gd name="T22" fmla="*/ 94 w 294"/>
                  <a:gd name="T23" fmla="*/ 76 h 279"/>
                  <a:gd name="T24" fmla="*/ 105 w 294"/>
                  <a:gd name="T25" fmla="*/ 92 h 279"/>
                  <a:gd name="T26" fmla="*/ 27 w 294"/>
                  <a:gd name="T27" fmla="*/ 125 h 279"/>
                  <a:gd name="T28" fmla="*/ 5 w 294"/>
                  <a:gd name="T29" fmla="*/ 104 h 279"/>
                  <a:gd name="T30" fmla="*/ 94 w 294"/>
                  <a:gd name="T31" fmla="*/ 17 h 279"/>
                  <a:gd name="T32" fmla="*/ 247 w 294"/>
                  <a:gd name="T33" fmla="*/ 0 h 2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4" h="279">
                    <a:moveTo>
                      <a:pt x="213" y="0"/>
                    </a:moveTo>
                    <a:cubicBezTo>
                      <a:pt x="226" y="42"/>
                      <a:pt x="246" y="39"/>
                      <a:pt x="270" y="76"/>
                    </a:cubicBezTo>
                    <a:cubicBezTo>
                      <a:pt x="278" y="101"/>
                      <a:pt x="294" y="137"/>
                      <a:pt x="270" y="161"/>
                    </a:cubicBezTo>
                    <a:cubicBezTo>
                      <a:pt x="261" y="170"/>
                      <a:pt x="245" y="154"/>
                      <a:pt x="232" y="151"/>
                    </a:cubicBezTo>
                    <a:cubicBezTo>
                      <a:pt x="204" y="73"/>
                      <a:pt x="236" y="184"/>
                      <a:pt x="241" y="199"/>
                    </a:cubicBezTo>
                    <a:cubicBezTo>
                      <a:pt x="238" y="221"/>
                      <a:pt x="242" y="245"/>
                      <a:pt x="232" y="265"/>
                    </a:cubicBezTo>
                    <a:cubicBezTo>
                      <a:pt x="227" y="274"/>
                      <a:pt x="212" y="279"/>
                      <a:pt x="203" y="274"/>
                    </a:cubicBezTo>
                    <a:cubicBezTo>
                      <a:pt x="194" y="270"/>
                      <a:pt x="197" y="255"/>
                      <a:pt x="194" y="246"/>
                    </a:cubicBezTo>
                    <a:cubicBezTo>
                      <a:pt x="184" y="208"/>
                      <a:pt x="178" y="170"/>
                      <a:pt x="166" y="132"/>
                    </a:cubicBezTo>
                    <a:cubicBezTo>
                      <a:pt x="158" y="198"/>
                      <a:pt x="170" y="231"/>
                      <a:pt x="118" y="265"/>
                    </a:cubicBezTo>
                    <a:cubicBezTo>
                      <a:pt x="109" y="262"/>
                      <a:pt x="93" y="265"/>
                      <a:pt x="90" y="255"/>
                    </a:cubicBezTo>
                    <a:cubicBezTo>
                      <a:pt x="79" y="215"/>
                      <a:pt x="81" y="173"/>
                      <a:pt x="81" y="132"/>
                    </a:cubicBezTo>
                    <a:cubicBezTo>
                      <a:pt x="81" y="122"/>
                      <a:pt x="87" y="151"/>
                      <a:pt x="90" y="161"/>
                    </a:cubicBezTo>
                    <a:cubicBezTo>
                      <a:pt x="76" y="204"/>
                      <a:pt x="61" y="193"/>
                      <a:pt x="24" y="217"/>
                    </a:cubicBezTo>
                    <a:cubicBezTo>
                      <a:pt x="18" y="205"/>
                      <a:pt x="7" y="194"/>
                      <a:pt x="5" y="180"/>
                    </a:cubicBezTo>
                    <a:cubicBezTo>
                      <a:pt x="0" y="137"/>
                      <a:pt x="43" y="54"/>
                      <a:pt x="81" y="29"/>
                    </a:cubicBezTo>
                    <a:cubicBezTo>
                      <a:pt x="118" y="4"/>
                      <a:pt x="171" y="15"/>
                      <a:pt x="213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64" name="Freeform 44"/>
              <p:cNvSpPr>
                <a:spLocks/>
              </p:cNvSpPr>
              <p:nvPr/>
            </p:nvSpPr>
            <p:spPr bwMode="auto">
              <a:xfrm flipH="1">
                <a:off x="3083" y="2562"/>
                <a:ext cx="293" cy="250"/>
              </a:xfrm>
              <a:custGeom>
                <a:avLst/>
                <a:gdLst>
                  <a:gd name="T0" fmla="*/ 170 w 279"/>
                  <a:gd name="T1" fmla="*/ 0 h 302"/>
                  <a:gd name="T2" fmla="*/ 39 w 279"/>
                  <a:gd name="T3" fmla="*/ 26 h 302"/>
                  <a:gd name="T4" fmla="*/ 71 w 279"/>
                  <a:gd name="T5" fmla="*/ 65 h 302"/>
                  <a:gd name="T6" fmla="*/ 49 w 279"/>
                  <a:gd name="T7" fmla="*/ 81 h 302"/>
                  <a:gd name="T8" fmla="*/ 18 w 279"/>
                  <a:gd name="T9" fmla="*/ 90 h 302"/>
                  <a:gd name="T10" fmla="*/ 105 w 279"/>
                  <a:gd name="T11" fmla="*/ 118 h 302"/>
                  <a:gd name="T12" fmla="*/ 116 w 279"/>
                  <a:gd name="T13" fmla="*/ 133 h 302"/>
                  <a:gd name="T14" fmla="*/ 192 w 279"/>
                  <a:gd name="T15" fmla="*/ 150 h 302"/>
                  <a:gd name="T16" fmla="*/ 214 w 279"/>
                  <a:gd name="T17" fmla="*/ 161 h 302"/>
                  <a:gd name="T18" fmla="*/ 247 w 279"/>
                  <a:gd name="T19" fmla="*/ 171 h 302"/>
                  <a:gd name="T20" fmla="*/ 311 w 279"/>
                  <a:gd name="T21" fmla="*/ 129 h 302"/>
                  <a:gd name="T22" fmla="*/ 301 w 279"/>
                  <a:gd name="T23" fmla="*/ 16 h 302"/>
                  <a:gd name="T24" fmla="*/ 170 w 279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9" h="302">
                    <a:moveTo>
                      <a:pt x="147" y="0"/>
                    </a:moveTo>
                    <a:cubicBezTo>
                      <a:pt x="107" y="12"/>
                      <a:pt x="74" y="34"/>
                      <a:pt x="33" y="47"/>
                    </a:cubicBezTo>
                    <a:cubicBezTo>
                      <a:pt x="19" y="91"/>
                      <a:pt x="16" y="99"/>
                      <a:pt x="62" y="113"/>
                    </a:cubicBezTo>
                    <a:cubicBezTo>
                      <a:pt x="56" y="123"/>
                      <a:pt x="51" y="134"/>
                      <a:pt x="43" y="142"/>
                    </a:cubicBezTo>
                    <a:cubicBezTo>
                      <a:pt x="35" y="150"/>
                      <a:pt x="19" y="150"/>
                      <a:pt x="15" y="160"/>
                    </a:cubicBezTo>
                    <a:cubicBezTo>
                      <a:pt x="0" y="198"/>
                      <a:pt x="74" y="204"/>
                      <a:pt x="90" y="208"/>
                    </a:cubicBezTo>
                    <a:cubicBezTo>
                      <a:pt x="116" y="134"/>
                      <a:pt x="105" y="219"/>
                      <a:pt x="100" y="236"/>
                    </a:cubicBezTo>
                    <a:cubicBezTo>
                      <a:pt x="113" y="291"/>
                      <a:pt x="118" y="296"/>
                      <a:pt x="166" y="264"/>
                    </a:cubicBezTo>
                    <a:cubicBezTo>
                      <a:pt x="184" y="189"/>
                      <a:pt x="165" y="244"/>
                      <a:pt x="185" y="283"/>
                    </a:cubicBezTo>
                    <a:cubicBezTo>
                      <a:pt x="190" y="293"/>
                      <a:pt x="204" y="296"/>
                      <a:pt x="213" y="302"/>
                    </a:cubicBezTo>
                    <a:cubicBezTo>
                      <a:pt x="271" y="288"/>
                      <a:pt x="256" y="282"/>
                      <a:pt x="269" y="227"/>
                    </a:cubicBezTo>
                    <a:cubicBezTo>
                      <a:pt x="266" y="161"/>
                      <a:pt x="279" y="92"/>
                      <a:pt x="260" y="28"/>
                    </a:cubicBezTo>
                    <a:cubicBezTo>
                      <a:pt x="254" y="9"/>
                      <a:pt x="171" y="0"/>
                      <a:pt x="147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65" name="Freeform 45"/>
              <p:cNvSpPr>
                <a:spLocks/>
              </p:cNvSpPr>
              <p:nvPr/>
            </p:nvSpPr>
            <p:spPr bwMode="auto">
              <a:xfrm flipH="1">
                <a:off x="2350" y="2011"/>
                <a:ext cx="332" cy="228"/>
              </a:xfrm>
              <a:custGeom>
                <a:avLst/>
                <a:gdLst>
                  <a:gd name="T0" fmla="*/ 4 w 453"/>
                  <a:gd name="T1" fmla="*/ 42 h 392"/>
                  <a:gd name="T2" fmla="*/ 26 w 453"/>
                  <a:gd name="T3" fmla="*/ 34 h 392"/>
                  <a:gd name="T4" fmla="*/ 41 w 453"/>
                  <a:gd name="T5" fmla="*/ 12 h 392"/>
                  <a:gd name="T6" fmla="*/ 52 w 453"/>
                  <a:gd name="T7" fmla="*/ 10 h 392"/>
                  <a:gd name="T8" fmla="*/ 78 w 453"/>
                  <a:gd name="T9" fmla="*/ 8 h 392"/>
                  <a:gd name="T10" fmla="*/ 148 w 453"/>
                  <a:gd name="T11" fmla="*/ 10 h 392"/>
                  <a:gd name="T12" fmla="*/ 167 w 453"/>
                  <a:gd name="T13" fmla="*/ 33 h 392"/>
                  <a:gd name="T14" fmla="*/ 178 w 453"/>
                  <a:gd name="T15" fmla="*/ 51 h 392"/>
                  <a:gd name="T16" fmla="*/ 167 w 453"/>
                  <a:gd name="T17" fmla="*/ 69 h 392"/>
                  <a:gd name="T18" fmla="*/ 130 w 453"/>
                  <a:gd name="T19" fmla="*/ 75 h 392"/>
                  <a:gd name="T20" fmla="*/ 45 w 453"/>
                  <a:gd name="T21" fmla="*/ 67 h 392"/>
                  <a:gd name="T22" fmla="*/ 41 w 453"/>
                  <a:gd name="T23" fmla="*/ 62 h 392"/>
                  <a:gd name="T24" fmla="*/ 18 w 453"/>
                  <a:gd name="T25" fmla="*/ 55 h 392"/>
                  <a:gd name="T26" fmla="*/ 15 w 453"/>
                  <a:gd name="T27" fmla="*/ 49 h 392"/>
                  <a:gd name="T28" fmla="*/ 4 w 453"/>
                  <a:gd name="T29" fmla="*/ 42 h 3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3" h="392">
                    <a:moveTo>
                      <a:pt x="9" y="212"/>
                    </a:moveTo>
                    <a:cubicBezTo>
                      <a:pt x="28" y="199"/>
                      <a:pt x="47" y="187"/>
                      <a:pt x="66" y="174"/>
                    </a:cubicBezTo>
                    <a:cubicBezTo>
                      <a:pt x="77" y="167"/>
                      <a:pt x="97" y="81"/>
                      <a:pt x="104" y="61"/>
                    </a:cubicBezTo>
                    <a:cubicBezTo>
                      <a:pt x="107" y="52"/>
                      <a:pt x="122" y="53"/>
                      <a:pt x="132" y="51"/>
                    </a:cubicBezTo>
                    <a:cubicBezTo>
                      <a:pt x="154" y="47"/>
                      <a:pt x="176" y="45"/>
                      <a:pt x="198" y="42"/>
                    </a:cubicBezTo>
                    <a:cubicBezTo>
                      <a:pt x="263" y="19"/>
                      <a:pt x="326" y="0"/>
                      <a:pt x="377" y="51"/>
                    </a:cubicBezTo>
                    <a:cubicBezTo>
                      <a:pt x="392" y="95"/>
                      <a:pt x="400" y="127"/>
                      <a:pt x="425" y="165"/>
                    </a:cubicBezTo>
                    <a:cubicBezTo>
                      <a:pt x="447" y="233"/>
                      <a:pt x="438" y="202"/>
                      <a:pt x="453" y="259"/>
                    </a:cubicBezTo>
                    <a:cubicBezTo>
                      <a:pt x="450" y="271"/>
                      <a:pt x="429" y="352"/>
                      <a:pt x="425" y="353"/>
                    </a:cubicBezTo>
                    <a:cubicBezTo>
                      <a:pt x="356" y="376"/>
                      <a:pt x="387" y="367"/>
                      <a:pt x="330" y="382"/>
                    </a:cubicBezTo>
                    <a:cubicBezTo>
                      <a:pt x="229" y="376"/>
                      <a:pt x="184" y="392"/>
                      <a:pt x="113" y="344"/>
                    </a:cubicBezTo>
                    <a:cubicBezTo>
                      <a:pt x="110" y="335"/>
                      <a:pt x="111" y="323"/>
                      <a:pt x="104" y="316"/>
                    </a:cubicBezTo>
                    <a:cubicBezTo>
                      <a:pt x="88" y="300"/>
                      <a:pt x="47" y="278"/>
                      <a:pt x="47" y="278"/>
                    </a:cubicBezTo>
                    <a:cubicBezTo>
                      <a:pt x="44" y="269"/>
                      <a:pt x="44" y="257"/>
                      <a:pt x="37" y="250"/>
                    </a:cubicBezTo>
                    <a:cubicBezTo>
                      <a:pt x="0" y="213"/>
                      <a:pt x="9" y="272"/>
                      <a:pt x="9" y="212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66" name="Oval 46"/>
              <p:cNvSpPr>
                <a:spLocks noChangeArrowheads="1"/>
              </p:cNvSpPr>
              <p:nvPr/>
            </p:nvSpPr>
            <p:spPr bwMode="auto">
              <a:xfrm flipH="1">
                <a:off x="2115" y="1385"/>
                <a:ext cx="802" cy="661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7" name="Oval 47"/>
              <p:cNvSpPr>
                <a:spLocks noChangeArrowheads="1"/>
              </p:cNvSpPr>
              <p:nvPr/>
            </p:nvSpPr>
            <p:spPr bwMode="auto">
              <a:xfrm flipH="1">
                <a:off x="2633" y="1600"/>
                <a:ext cx="118" cy="10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8" name="Oval 48"/>
              <p:cNvSpPr>
                <a:spLocks noChangeArrowheads="1"/>
              </p:cNvSpPr>
              <p:nvPr/>
            </p:nvSpPr>
            <p:spPr bwMode="auto">
              <a:xfrm flipH="1">
                <a:off x="2667" y="1633"/>
                <a:ext cx="56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Oval 49"/>
              <p:cNvSpPr>
                <a:spLocks noChangeArrowheads="1"/>
              </p:cNvSpPr>
              <p:nvPr/>
            </p:nvSpPr>
            <p:spPr bwMode="auto">
              <a:xfrm flipH="1">
                <a:off x="2377" y="1602"/>
                <a:ext cx="118" cy="10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0" name="Oval 50"/>
              <p:cNvSpPr>
                <a:spLocks noChangeArrowheads="1"/>
              </p:cNvSpPr>
              <p:nvPr/>
            </p:nvSpPr>
            <p:spPr bwMode="auto">
              <a:xfrm flipH="1">
                <a:off x="2411" y="1635"/>
                <a:ext cx="54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1" name="Oval 51"/>
              <p:cNvSpPr>
                <a:spLocks noChangeArrowheads="1"/>
              </p:cNvSpPr>
              <p:nvPr/>
            </p:nvSpPr>
            <p:spPr bwMode="auto">
              <a:xfrm flipH="1">
                <a:off x="2543" y="1721"/>
                <a:ext cx="57" cy="72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2" name="Freeform 52"/>
              <p:cNvSpPr>
                <a:spLocks/>
              </p:cNvSpPr>
              <p:nvPr/>
            </p:nvSpPr>
            <p:spPr bwMode="auto">
              <a:xfrm flipH="1">
                <a:off x="1988" y="2112"/>
                <a:ext cx="1257" cy="735"/>
              </a:xfrm>
              <a:custGeom>
                <a:avLst/>
                <a:gdLst>
                  <a:gd name="T0" fmla="*/ 309 w 1716"/>
                  <a:gd name="T1" fmla="*/ 8 h 1261"/>
                  <a:gd name="T2" fmla="*/ 335 w 1716"/>
                  <a:gd name="T3" fmla="*/ 15 h 1261"/>
                  <a:gd name="T4" fmla="*/ 346 w 1716"/>
                  <a:gd name="T5" fmla="*/ 21 h 1261"/>
                  <a:gd name="T6" fmla="*/ 380 w 1716"/>
                  <a:gd name="T7" fmla="*/ 28 h 1261"/>
                  <a:gd name="T8" fmla="*/ 443 w 1716"/>
                  <a:gd name="T9" fmla="*/ 26 h 1261"/>
                  <a:gd name="T10" fmla="*/ 461 w 1716"/>
                  <a:gd name="T11" fmla="*/ 17 h 1261"/>
                  <a:gd name="T12" fmla="*/ 483 w 1716"/>
                  <a:gd name="T13" fmla="*/ 9 h 1261"/>
                  <a:gd name="T14" fmla="*/ 535 w 1716"/>
                  <a:gd name="T15" fmla="*/ 2 h 1261"/>
                  <a:gd name="T16" fmla="*/ 587 w 1716"/>
                  <a:gd name="T17" fmla="*/ 3 h 1261"/>
                  <a:gd name="T18" fmla="*/ 613 w 1716"/>
                  <a:gd name="T19" fmla="*/ 30 h 1261"/>
                  <a:gd name="T20" fmla="*/ 625 w 1716"/>
                  <a:gd name="T21" fmla="*/ 85 h 1261"/>
                  <a:gd name="T22" fmla="*/ 636 w 1716"/>
                  <a:gd name="T23" fmla="*/ 116 h 1261"/>
                  <a:gd name="T24" fmla="*/ 647 w 1716"/>
                  <a:gd name="T25" fmla="*/ 157 h 1261"/>
                  <a:gd name="T26" fmla="*/ 669 w 1716"/>
                  <a:gd name="T27" fmla="*/ 202 h 1261"/>
                  <a:gd name="T28" fmla="*/ 673 w 1716"/>
                  <a:gd name="T29" fmla="*/ 210 h 1261"/>
                  <a:gd name="T30" fmla="*/ 662 w 1716"/>
                  <a:gd name="T31" fmla="*/ 213 h 1261"/>
                  <a:gd name="T32" fmla="*/ 613 w 1716"/>
                  <a:gd name="T33" fmla="*/ 215 h 1261"/>
                  <a:gd name="T34" fmla="*/ 539 w 1716"/>
                  <a:gd name="T35" fmla="*/ 99 h 1261"/>
                  <a:gd name="T36" fmla="*/ 524 w 1716"/>
                  <a:gd name="T37" fmla="*/ 80 h 1261"/>
                  <a:gd name="T38" fmla="*/ 524 w 1716"/>
                  <a:gd name="T39" fmla="*/ 243 h 1261"/>
                  <a:gd name="T40" fmla="*/ 483 w 1716"/>
                  <a:gd name="T41" fmla="*/ 241 h 1261"/>
                  <a:gd name="T42" fmla="*/ 388 w 1716"/>
                  <a:gd name="T43" fmla="*/ 226 h 1261"/>
                  <a:gd name="T44" fmla="*/ 220 w 1716"/>
                  <a:gd name="T45" fmla="*/ 226 h 1261"/>
                  <a:gd name="T46" fmla="*/ 223 w 1716"/>
                  <a:gd name="T47" fmla="*/ 220 h 1261"/>
                  <a:gd name="T48" fmla="*/ 239 w 1716"/>
                  <a:gd name="T49" fmla="*/ 103 h 1261"/>
                  <a:gd name="T50" fmla="*/ 235 w 1716"/>
                  <a:gd name="T51" fmla="*/ 85 h 1261"/>
                  <a:gd name="T52" fmla="*/ 220 w 1716"/>
                  <a:gd name="T53" fmla="*/ 97 h 1261"/>
                  <a:gd name="T54" fmla="*/ 176 w 1716"/>
                  <a:gd name="T55" fmla="*/ 122 h 1261"/>
                  <a:gd name="T56" fmla="*/ 164 w 1716"/>
                  <a:gd name="T57" fmla="*/ 127 h 1261"/>
                  <a:gd name="T58" fmla="*/ 119 w 1716"/>
                  <a:gd name="T59" fmla="*/ 163 h 1261"/>
                  <a:gd name="T60" fmla="*/ 90 w 1716"/>
                  <a:gd name="T61" fmla="*/ 189 h 1261"/>
                  <a:gd name="T62" fmla="*/ 61 w 1716"/>
                  <a:gd name="T63" fmla="*/ 183 h 1261"/>
                  <a:gd name="T64" fmla="*/ 56 w 1716"/>
                  <a:gd name="T65" fmla="*/ 178 h 1261"/>
                  <a:gd name="T66" fmla="*/ 45 w 1716"/>
                  <a:gd name="T67" fmla="*/ 174 h 1261"/>
                  <a:gd name="T68" fmla="*/ 34 w 1716"/>
                  <a:gd name="T69" fmla="*/ 168 h 1261"/>
                  <a:gd name="T70" fmla="*/ 9 w 1716"/>
                  <a:gd name="T71" fmla="*/ 161 h 1261"/>
                  <a:gd name="T72" fmla="*/ 1 w 1716"/>
                  <a:gd name="T73" fmla="*/ 153 h 1261"/>
                  <a:gd name="T74" fmla="*/ 16 w 1716"/>
                  <a:gd name="T75" fmla="*/ 142 h 1261"/>
                  <a:gd name="T76" fmla="*/ 84 w 1716"/>
                  <a:gd name="T77" fmla="*/ 110 h 1261"/>
                  <a:gd name="T78" fmla="*/ 116 w 1716"/>
                  <a:gd name="T79" fmla="*/ 82 h 1261"/>
                  <a:gd name="T80" fmla="*/ 154 w 1716"/>
                  <a:gd name="T81" fmla="*/ 65 h 1261"/>
                  <a:gd name="T82" fmla="*/ 212 w 1716"/>
                  <a:gd name="T83" fmla="*/ 30 h 1261"/>
                  <a:gd name="T84" fmla="*/ 242 w 1716"/>
                  <a:gd name="T85" fmla="*/ 9 h 1261"/>
                  <a:gd name="T86" fmla="*/ 280 w 1716"/>
                  <a:gd name="T87" fmla="*/ 0 h 1261"/>
                  <a:gd name="T88" fmla="*/ 298 w 1716"/>
                  <a:gd name="T89" fmla="*/ 2 h 1261"/>
                  <a:gd name="T90" fmla="*/ 309 w 1716"/>
                  <a:gd name="T91" fmla="*/ 8 h 12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16" h="1261">
                    <a:moveTo>
                      <a:pt x="787" y="38"/>
                    </a:moveTo>
                    <a:cubicBezTo>
                      <a:pt x="808" y="52"/>
                      <a:pt x="832" y="61"/>
                      <a:pt x="853" y="76"/>
                    </a:cubicBezTo>
                    <a:cubicBezTo>
                      <a:pt x="864" y="84"/>
                      <a:pt x="871" y="96"/>
                      <a:pt x="881" y="104"/>
                    </a:cubicBezTo>
                    <a:cubicBezTo>
                      <a:pt x="907" y="125"/>
                      <a:pt x="935" y="131"/>
                      <a:pt x="966" y="142"/>
                    </a:cubicBezTo>
                    <a:cubicBezTo>
                      <a:pt x="1020" y="139"/>
                      <a:pt x="1074" y="140"/>
                      <a:pt x="1127" y="132"/>
                    </a:cubicBezTo>
                    <a:cubicBezTo>
                      <a:pt x="1158" y="127"/>
                      <a:pt x="1155" y="102"/>
                      <a:pt x="1174" y="85"/>
                    </a:cubicBezTo>
                    <a:cubicBezTo>
                      <a:pt x="1191" y="70"/>
                      <a:pt x="1211" y="60"/>
                      <a:pt x="1230" y="47"/>
                    </a:cubicBezTo>
                    <a:cubicBezTo>
                      <a:pt x="1268" y="21"/>
                      <a:pt x="1363" y="9"/>
                      <a:pt x="1363" y="9"/>
                    </a:cubicBezTo>
                    <a:cubicBezTo>
                      <a:pt x="1407" y="12"/>
                      <a:pt x="1453" y="6"/>
                      <a:pt x="1495" y="19"/>
                    </a:cubicBezTo>
                    <a:cubicBezTo>
                      <a:pt x="1515" y="25"/>
                      <a:pt x="1554" y="130"/>
                      <a:pt x="1561" y="151"/>
                    </a:cubicBezTo>
                    <a:cubicBezTo>
                      <a:pt x="1573" y="242"/>
                      <a:pt x="1577" y="334"/>
                      <a:pt x="1589" y="425"/>
                    </a:cubicBezTo>
                    <a:cubicBezTo>
                      <a:pt x="1596" y="479"/>
                      <a:pt x="1612" y="531"/>
                      <a:pt x="1618" y="585"/>
                    </a:cubicBezTo>
                    <a:cubicBezTo>
                      <a:pt x="1626" y="654"/>
                      <a:pt x="1623" y="728"/>
                      <a:pt x="1646" y="793"/>
                    </a:cubicBezTo>
                    <a:cubicBezTo>
                      <a:pt x="1656" y="874"/>
                      <a:pt x="1666" y="947"/>
                      <a:pt x="1703" y="1020"/>
                    </a:cubicBezTo>
                    <a:cubicBezTo>
                      <a:pt x="1706" y="1033"/>
                      <a:pt x="1716" y="1046"/>
                      <a:pt x="1712" y="1058"/>
                    </a:cubicBezTo>
                    <a:cubicBezTo>
                      <a:pt x="1708" y="1069"/>
                      <a:pt x="1695" y="1074"/>
                      <a:pt x="1684" y="1076"/>
                    </a:cubicBezTo>
                    <a:cubicBezTo>
                      <a:pt x="1644" y="1083"/>
                      <a:pt x="1602" y="1083"/>
                      <a:pt x="1561" y="1086"/>
                    </a:cubicBezTo>
                    <a:cubicBezTo>
                      <a:pt x="1188" y="1206"/>
                      <a:pt x="1574" y="637"/>
                      <a:pt x="1372" y="500"/>
                    </a:cubicBezTo>
                    <a:cubicBezTo>
                      <a:pt x="1362" y="467"/>
                      <a:pt x="1345" y="438"/>
                      <a:pt x="1334" y="406"/>
                    </a:cubicBezTo>
                    <a:cubicBezTo>
                      <a:pt x="1335" y="463"/>
                      <a:pt x="1358" y="1148"/>
                      <a:pt x="1334" y="1228"/>
                    </a:cubicBezTo>
                    <a:cubicBezTo>
                      <a:pt x="1324" y="1261"/>
                      <a:pt x="1265" y="1222"/>
                      <a:pt x="1230" y="1218"/>
                    </a:cubicBezTo>
                    <a:cubicBezTo>
                      <a:pt x="1144" y="1207"/>
                      <a:pt x="1066" y="1169"/>
                      <a:pt x="985" y="1143"/>
                    </a:cubicBezTo>
                    <a:cubicBezTo>
                      <a:pt x="918" y="1145"/>
                      <a:pt x="647" y="1162"/>
                      <a:pt x="560" y="1143"/>
                    </a:cubicBezTo>
                    <a:cubicBezTo>
                      <a:pt x="550" y="1141"/>
                      <a:pt x="566" y="1124"/>
                      <a:pt x="569" y="1114"/>
                    </a:cubicBezTo>
                    <a:cubicBezTo>
                      <a:pt x="576" y="920"/>
                      <a:pt x="562" y="710"/>
                      <a:pt x="607" y="519"/>
                    </a:cubicBezTo>
                    <a:cubicBezTo>
                      <a:pt x="604" y="488"/>
                      <a:pt x="616" y="451"/>
                      <a:pt x="598" y="425"/>
                    </a:cubicBezTo>
                    <a:cubicBezTo>
                      <a:pt x="584" y="404"/>
                      <a:pt x="561" y="489"/>
                      <a:pt x="560" y="491"/>
                    </a:cubicBezTo>
                    <a:cubicBezTo>
                      <a:pt x="534" y="543"/>
                      <a:pt x="488" y="573"/>
                      <a:pt x="447" y="614"/>
                    </a:cubicBezTo>
                    <a:cubicBezTo>
                      <a:pt x="437" y="624"/>
                      <a:pt x="418" y="642"/>
                      <a:pt x="418" y="642"/>
                    </a:cubicBezTo>
                    <a:cubicBezTo>
                      <a:pt x="386" y="707"/>
                      <a:pt x="341" y="760"/>
                      <a:pt x="305" y="822"/>
                    </a:cubicBezTo>
                    <a:cubicBezTo>
                      <a:pt x="278" y="869"/>
                      <a:pt x="275" y="924"/>
                      <a:pt x="229" y="954"/>
                    </a:cubicBezTo>
                    <a:cubicBezTo>
                      <a:pt x="215" y="949"/>
                      <a:pt x="160" y="930"/>
                      <a:pt x="154" y="925"/>
                    </a:cubicBezTo>
                    <a:cubicBezTo>
                      <a:pt x="146" y="919"/>
                      <a:pt x="150" y="905"/>
                      <a:pt x="144" y="897"/>
                    </a:cubicBezTo>
                    <a:cubicBezTo>
                      <a:pt x="137" y="888"/>
                      <a:pt x="125" y="885"/>
                      <a:pt x="116" y="878"/>
                    </a:cubicBezTo>
                    <a:cubicBezTo>
                      <a:pt x="106" y="870"/>
                      <a:pt x="99" y="858"/>
                      <a:pt x="88" y="850"/>
                    </a:cubicBezTo>
                    <a:cubicBezTo>
                      <a:pt x="67" y="835"/>
                      <a:pt x="43" y="826"/>
                      <a:pt x="22" y="812"/>
                    </a:cubicBezTo>
                    <a:cubicBezTo>
                      <a:pt x="16" y="799"/>
                      <a:pt x="0" y="788"/>
                      <a:pt x="3" y="774"/>
                    </a:cubicBezTo>
                    <a:cubicBezTo>
                      <a:pt x="7" y="752"/>
                      <a:pt x="28" y="737"/>
                      <a:pt x="41" y="718"/>
                    </a:cubicBezTo>
                    <a:cubicBezTo>
                      <a:pt x="80" y="661"/>
                      <a:pt x="156" y="598"/>
                      <a:pt x="211" y="557"/>
                    </a:cubicBezTo>
                    <a:cubicBezTo>
                      <a:pt x="235" y="521"/>
                      <a:pt x="267" y="444"/>
                      <a:pt x="296" y="415"/>
                    </a:cubicBezTo>
                    <a:cubicBezTo>
                      <a:pt x="325" y="386"/>
                      <a:pt x="363" y="357"/>
                      <a:pt x="390" y="330"/>
                    </a:cubicBezTo>
                    <a:cubicBezTo>
                      <a:pt x="445" y="275"/>
                      <a:pt x="475" y="196"/>
                      <a:pt x="541" y="151"/>
                    </a:cubicBezTo>
                    <a:cubicBezTo>
                      <a:pt x="558" y="105"/>
                      <a:pt x="577" y="73"/>
                      <a:pt x="617" y="47"/>
                    </a:cubicBezTo>
                    <a:cubicBezTo>
                      <a:pt x="643" y="6"/>
                      <a:pt x="663" y="9"/>
                      <a:pt x="711" y="0"/>
                    </a:cubicBezTo>
                    <a:cubicBezTo>
                      <a:pt x="727" y="3"/>
                      <a:pt x="745" y="0"/>
                      <a:pt x="758" y="9"/>
                    </a:cubicBezTo>
                    <a:cubicBezTo>
                      <a:pt x="810" y="44"/>
                      <a:pt x="733" y="38"/>
                      <a:pt x="787" y="38"/>
                    </a:cubicBez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73" name="Freeform 53"/>
              <p:cNvSpPr>
                <a:spLocks/>
              </p:cNvSpPr>
              <p:nvPr/>
            </p:nvSpPr>
            <p:spPr bwMode="auto">
              <a:xfrm flipH="1">
                <a:off x="2170" y="2713"/>
                <a:ext cx="715" cy="776"/>
              </a:xfrm>
              <a:custGeom>
                <a:avLst/>
                <a:gdLst>
                  <a:gd name="T0" fmla="*/ 87 w 680"/>
                  <a:gd name="T1" fmla="*/ 47 h 940"/>
                  <a:gd name="T2" fmla="*/ 77 w 680"/>
                  <a:gd name="T3" fmla="*/ 116 h 940"/>
                  <a:gd name="T4" fmla="*/ 65 w 680"/>
                  <a:gd name="T5" fmla="*/ 334 h 940"/>
                  <a:gd name="T6" fmla="*/ 0 w 680"/>
                  <a:gd name="T7" fmla="*/ 477 h 940"/>
                  <a:gd name="T8" fmla="*/ 32 w 680"/>
                  <a:gd name="T9" fmla="*/ 482 h 940"/>
                  <a:gd name="T10" fmla="*/ 341 w 680"/>
                  <a:gd name="T11" fmla="*/ 472 h 940"/>
                  <a:gd name="T12" fmla="*/ 351 w 680"/>
                  <a:gd name="T13" fmla="*/ 435 h 940"/>
                  <a:gd name="T14" fmla="*/ 373 w 680"/>
                  <a:gd name="T15" fmla="*/ 387 h 940"/>
                  <a:gd name="T16" fmla="*/ 384 w 680"/>
                  <a:gd name="T17" fmla="*/ 196 h 940"/>
                  <a:gd name="T18" fmla="*/ 395 w 680"/>
                  <a:gd name="T19" fmla="*/ 211 h 940"/>
                  <a:gd name="T20" fmla="*/ 406 w 680"/>
                  <a:gd name="T21" fmla="*/ 265 h 940"/>
                  <a:gd name="T22" fmla="*/ 428 w 680"/>
                  <a:gd name="T23" fmla="*/ 344 h 940"/>
                  <a:gd name="T24" fmla="*/ 437 w 680"/>
                  <a:gd name="T25" fmla="*/ 520 h 940"/>
                  <a:gd name="T26" fmla="*/ 571 w 680"/>
                  <a:gd name="T27" fmla="*/ 509 h 940"/>
                  <a:gd name="T28" fmla="*/ 636 w 680"/>
                  <a:gd name="T29" fmla="*/ 498 h 940"/>
                  <a:gd name="T30" fmla="*/ 791 w 680"/>
                  <a:gd name="T31" fmla="*/ 498 h 940"/>
                  <a:gd name="T32" fmla="*/ 724 w 680"/>
                  <a:gd name="T33" fmla="*/ 371 h 940"/>
                  <a:gd name="T34" fmla="*/ 648 w 680"/>
                  <a:gd name="T35" fmla="*/ 95 h 940"/>
                  <a:gd name="T36" fmla="*/ 559 w 680"/>
                  <a:gd name="T37" fmla="*/ 26 h 940"/>
                  <a:gd name="T38" fmla="*/ 198 w 680"/>
                  <a:gd name="T39" fmla="*/ 15 h 940"/>
                  <a:gd name="T40" fmla="*/ 109 w 680"/>
                  <a:gd name="T41" fmla="*/ 31 h 940"/>
                  <a:gd name="T42" fmla="*/ 87 w 680"/>
                  <a:gd name="T43" fmla="*/ 47 h 9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80" h="940">
                    <a:moveTo>
                      <a:pt x="75" y="83"/>
                    </a:moveTo>
                    <a:cubicBezTo>
                      <a:pt x="72" y="124"/>
                      <a:pt x="68" y="165"/>
                      <a:pt x="66" y="206"/>
                    </a:cubicBezTo>
                    <a:cubicBezTo>
                      <a:pt x="61" y="335"/>
                      <a:pt x="62" y="464"/>
                      <a:pt x="56" y="593"/>
                    </a:cubicBezTo>
                    <a:cubicBezTo>
                      <a:pt x="52" y="675"/>
                      <a:pt x="19" y="767"/>
                      <a:pt x="0" y="848"/>
                    </a:cubicBezTo>
                    <a:cubicBezTo>
                      <a:pt x="9" y="851"/>
                      <a:pt x="18" y="858"/>
                      <a:pt x="28" y="858"/>
                    </a:cubicBezTo>
                    <a:cubicBezTo>
                      <a:pt x="117" y="855"/>
                      <a:pt x="208" y="865"/>
                      <a:pt x="293" y="839"/>
                    </a:cubicBezTo>
                    <a:cubicBezTo>
                      <a:pt x="314" y="832"/>
                      <a:pt x="298" y="795"/>
                      <a:pt x="302" y="773"/>
                    </a:cubicBezTo>
                    <a:cubicBezTo>
                      <a:pt x="307" y="744"/>
                      <a:pt x="315" y="716"/>
                      <a:pt x="321" y="688"/>
                    </a:cubicBezTo>
                    <a:cubicBezTo>
                      <a:pt x="324" y="575"/>
                      <a:pt x="323" y="461"/>
                      <a:pt x="330" y="348"/>
                    </a:cubicBezTo>
                    <a:cubicBezTo>
                      <a:pt x="331" y="338"/>
                      <a:pt x="338" y="366"/>
                      <a:pt x="340" y="376"/>
                    </a:cubicBezTo>
                    <a:cubicBezTo>
                      <a:pt x="345" y="407"/>
                      <a:pt x="346" y="439"/>
                      <a:pt x="349" y="471"/>
                    </a:cubicBezTo>
                    <a:cubicBezTo>
                      <a:pt x="359" y="574"/>
                      <a:pt x="354" y="538"/>
                      <a:pt x="368" y="612"/>
                    </a:cubicBezTo>
                    <a:cubicBezTo>
                      <a:pt x="371" y="716"/>
                      <a:pt x="346" y="825"/>
                      <a:pt x="377" y="924"/>
                    </a:cubicBezTo>
                    <a:cubicBezTo>
                      <a:pt x="382" y="940"/>
                      <a:pt x="467" y="913"/>
                      <a:pt x="491" y="905"/>
                    </a:cubicBezTo>
                    <a:cubicBezTo>
                      <a:pt x="510" y="899"/>
                      <a:pt x="547" y="886"/>
                      <a:pt x="547" y="886"/>
                    </a:cubicBezTo>
                    <a:cubicBezTo>
                      <a:pt x="620" y="900"/>
                      <a:pt x="605" y="911"/>
                      <a:pt x="680" y="886"/>
                    </a:cubicBezTo>
                    <a:cubicBezTo>
                      <a:pt x="664" y="809"/>
                      <a:pt x="646" y="735"/>
                      <a:pt x="623" y="659"/>
                    </a:cubicBezTo>
                    <a:cubicBezTo>
                      <a:pt x="616" y="486"/>
                      <a:pt x="604" y="333"/>
                      <a:pt x="557" y="168"/>
                    </a:cubicBezTo>
                    <a:cubicBezTo>
                      <a:pt x="543" y="119"/>
                      <a:pt x="529" y="69"/>
                      <a:pt x="481" y="46"/>
                    </a:cubicBezTo>
                    <a:cubicBezTo>
                      <a:pt x="388" y="0"/>
                      <a:pt x="274" y="30"/>
                      <a:pt x="170" y="27"/>
                    </a:cubicBezTo>
                    <a:cubicBezTo>
                      <a:pt x="144" y="32"/>
                      <a:pt x="113" y="32"/>
                      <a:pt x="94" y="55"/>
                    </a:cubicBezTo>
                    <a:cubicBezTo>
                      <a:pt x="69" y="86"/>
                      <a:pt x="100" y="83"/>
                      <a:pt x="75" y="83"/>
                    </a:cubicBez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74" name="Freeform 54"/>
              <p:cNvSpPr>
                <a:spLocks/>
              </p:cNvSpPr>
              <p:nvPr/>
            </p:nvSpPr>
            <p:spPr bwMode="auto">
              <a:xfrm flipH="1">
                <a:off x="2633" y="1554"/>
                <a:ext cx="133" cy="31"/>
              </a:xfrm>
              <a:custGeom>
                <a:avLst/>
                <a:gdLst>
                  <a:gd name="T0" fmla="*/ 0 w 128"/>
                  <a:gd name="T1" fmla="*/ 20 h 38"/>
                  <a:gd name="T2" fmla="*/ 73 w 128"/>
                  <a:gd name="T3" fmla="*/ 2 h 38"/>
                  <a:gd name="T4" fmla="*/ 126 w 128"/>
                  <a:gd name="T5" fmla="*/ 3 h 38"/>
                  <a:gd name="T6" fmla="*/ 143 w 128"/>
                  <a:gd name="T7" fmla="*/ 16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75" name="Freeform 55"/>
              <p:cNvSpPr>
                <a:spLocks/>
              </p:cNvSpPr>
              <p:nvPr/>
            </p:nvSpPr>
            <p:spPr bwMode="auto">
              <a:xfrm flipH="1">
                <a:off x="2373" y="1547"/>
                <a:ext cx="133" cy="31"/>
              </a:xfrm>
              <a:custGeom>
                <a:avLst/>
                <a:gdLst>
                  <a:gd name="T0" fmla="*/ 0 w 128"/>
                  <a:gd name="T1" fmla="*/ 20 h 38"/>
                  <a:gd name="T2" fmla="*/ 73 w 128"/>
                  <a:gd name="T3" fmla="*/ 2 h 38"/>
                  <a:gd name="T4" fmla="*/ 126 w 128"/>
                  <a:gd name="T5" fmla="*/ 3 h 38"/>
                  <a:gd name="T6" fmla="*/ 143 w 128"/>
                  <a:gd name="T7" fmla="*/ 16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38">
                    <a:moveTo>
                      <a:pt x="0" y="38"/>
                    </a:moveTo>
                    <a:cubicBezTo>
                      <a:pt x="26" y="12"/>
                      <a:pt x="27" y="7"/>
                      <a:pt x="64" y="2"/>
                    </a:cubicBezTo>
                    <a:cubicBezTo>
                      <a:pt x="80" y="3"/>
                      <a:pt x="97" y="0"/>
                      <a:pt x="112" y="6"/>
                    </a:cubicBezTo>
                    <a:cubicBezTo>
                      <a:pt x="121" y="10"/>
                      <a:pt x="128" y="30"/>
                      <a:pt x="128" y="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76" name="Oval 56"/>
              <p:cNvSpPr>
                <a:spLocks noChangeArrowheads="1"/>
              </p:cNvSpPr>
              <p:nvPr/>
            </p:nvSpPr>
            <p:spPr bwMode="auto">
              <a:xfrm flipH="1">
                <a:off x="2510" y="185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7" name="Freeform 57"/>
              <p:cNvSpPr>
                <a:spLocks/>
              </p:cNvSpPr>
              <p:nvPr/>
            </p:nvSpPr>
            <p:spPr bwMode="auto">
              <a:xfrm flipH="1">
                <a:off x="1940" y="1152"/>
                <a:ext cx="1096" cy="556"/>
              </a:xfrm>
              <a:custGeom>
                <a:avLst/>
                <a:gdLst>
                  <a:gd name="T0" fmla="*/ 107 w 1044"/>
                  <a:gd name="T1" fmla="*/ 349 h 673"/>
                  <a:gd name="T2" fmla="*/ 65 w 1044"/>
                  <a:gd name="T3" fmla="*/ 356 h 673"/>
                  <a:gd name="T4" fmla="*/ 107 w 1044"/>
                  <a:gd name="T5" fmla="*/ 329 h 673"/>
                  <a:gd name="T6" fmla="*/ 0 w 1044"/>
                  <a:gd name="T7" fmla="*/ 287 h 673"/>
                  <a:gd name="T8" fmla="*/ 31 w 1044"/>
                  <a:gd name="T9" fmla="*/ 173 h 673"/>
                  <a:gd name="T10" fmla="*/ 167 w 1044"/>
                  <a:gd name="T11" fmla="*/ 194 h 673"/>
                  <a:gd name="T12" fmla="*/ 153 w 1044"/>
                  <a:gd name="T13" fmla="*/ 120 h 673"/>
                  <a:gd name="T14" fmla="*/ 231 w 1044"/>
                  <a:gd name="T15" fmla="*/ 126 h 673"/>
                  <a:gd name="T16" fmla="*/ 296 w 1044"/>
                  <a:gd name="T17" fmla="*/ 163 h 673"/>
                  <a:gd name="T18" fmla="*/ 301 w 1044"/>
                  <a:gd name="T19" fmla="*/ 163 h 673"/>
                  <a:gd name="T20" fmla="*/ 361 w 1044"/>
                  <a:gd name="T21" fmla="*/ 64 h 673"/>
                  <a:gd name="T22" fmla="*/ 436 w 1044"/>
                  <a:gd name="T23" fmla="*/ 135 h 673"/>
                  <a:gd name="T24" fmla="*/ 471 w 1044"/>
                  <a:gd name="T25" fmla="*/ 106 h 673"/>
                  <a:gd name="T26" fmla="*/ 541 w 1044"/>
                  <a:gd name="T27" fmla="*/ 43 h 673"/>
                  <a:gd name="T28" fmla="*/ 574 w 1044"/>
                  <a:gd name="T29" fmla="*/ 7 h 673"/>
                  <a:gd name="T30" fmla="*/ 597 w 1044"/>
                  <a:gd name="T31" fmla="*/ 31 h 673"/>
                  <a:gd name="T32" fmla="*/ 625 w 1044"/>
                  <a:gd name="T33" fmla="*/ 120 h 673"/>
                  <a:gd name="T34" fmla="*/ 796 w 1044"/>
                  <a:gd name="T35" fmla="*/ 25 h 673"/>
                  <a:gd name="T36" fmla="*/ 745 w 1044"/>
                  <a:gd name="T37" fmla="*/ 154 h 673"/>
                  <a:gd name="T38" fmla="*/ 838 w 1044"/>
                  <a:gd name="T39" fmla="*/ 131 h 673"/>
                  <a:gd name="T40" fmla="*/ 1018 w 1044"/>
                  <a:gd name="T41" fmla="*/ 112 h 673"/>
                  <a:gd name="T42" fmla="*/ 915 w 1044"/>
                  <a:gd name="T43" fmla="*/ 167 h 673"/>
                  <a:gd name="T44" fmla="*/ 1115 w 1044"/>
                  <a:gd name="T45" fmla="*/ 210 h 673"/>
                  <a:gd name="T46" fmla="*/ 1078 w 1044"/>
                  <a:gd name="T47" fmla="*/ 239 h 673"/>
                  <a:gd name="T48" fmla="*/ 1004 w 1044"/>
                  <a:gd name="T49" fmla="*/ 259 h 673"/>
                  <a:gd name="T50" fmla="*/ 1027 w 1044"/>
                  <a:gd name="T51" fmla="*/ 280 h 673"/>
                  <a:gd name="T52" fmla="*/ 1208 w 1044"/>
                  <a:gd name="T53" fmla="*/ 343 h 673"/>
                  <a:gd name="T54" fmla="*/ 1046 w 1044"/>
                  <a:gd name="T55" fmla="*/ 329 h 673"/>
                  <a:gd name="T56" fmla="*/ 1032 w 1044"/>
                  <a:gd name="T57" fmla="*/ 335 h 673"/>
                  <a:gd name="T58" fmla="*/ 1060 w 1044"/>
                  <a:gd name="T59" fmla="*/ 368 h 673"/>
                  <a:gd name="T60" fmla="*/ 1078 w 1044"/>
                  <a:gd name="T61" fmla="*/ 379 h 673"/>
                  <a:gd name="T62" fmla="*/ 991 w 1044"/>
                  <a:gd name="T63" fmla="*/ 352 h 673"/>
                  <a:gd name="T64" fmla="*/ 926 w 1044"/>
                  <a:gd name="T65" fmla="*/ 302 h 673"/>
                  <a:gd name="T66" fmla="*/ 787 w 1044"/>
                  <a:gd name="T67" fmla="*/ 223 h 673"/>
                  <a:gd name="T68" fmla="*/ 524 w 1044"/>
                  <a:gd name="T69" fmla="*/ 185 h 673"/>
                  <a:gd name="T70" fmla="*/ 379 w 1044"/>
                  <a:gd name="T71" fmla="*/ 197 h 673"/>
                  <a:gd name="T72" fmla="*/ 240 w 1044"/>
                  <a:gd name="T73" fmla="*/ 259 h 673"/>
                  <a:gd name="T74" fmla="*/ 181 w 1044"/>
                  <a:gd name="T75" fmla="*/ 325 h 673"/>
                  <a:gd name="T76" fmla="*/ 162 w 1044"/>
                  <a:gd name="T77" fmla="*/ 345 h 6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44" h="673">
                    <a:moveTo>
                      <a:pt x="140" y="612"/>
                    </a:moveTo>
                    <a:cubicBezTo>
                      <a:pt x="128" y="614"/>
                      <a:pt x="105" y="616"/>
                      <a:pt x="92" y="620"/>
                    </a:cubicBezTo>
                    <a:cubicBezTo>
                      <a:pt x="84" y="622"/>
                      <a:pt x="76" y="625"/>
                      <a:pt x="68" y="628"/>
                    </a:cubicBezTo>
                    <a:cubicBezTo>
                      <a:pt x="64" y="629"/>
                      <a:pt x="56" y="632"/>
                      <a:pt x="56" y="632"/>
                    </a:cubicBezTo>
                    <a:cubicBezTo>
                      <a:pt x="20" y="626"/>
                      <a:pt x="25" y="621"/>
                      <a:pt x="52" y="612"/>
                    </a:cubicBezTo>
                    <a:cubicBezTo>
                      <a:pt x="76" y="594"/>
                      <a:pt x="62" y="604"/>
                      <a:pt x="92" y="584"/>
                    </a:cubicBezTo>
                    <a:cubicBezTo>
                      <a:pt x="96" y="581"/>
                      <a:pt x="104" y="576"/>
                      <a:pt x="104" y="576"/>
                    </a:cubicBezTo>
                    <a:cubicBezTo>
                      <a:pt x="93" y="531"/>
                      <a:pt x="41" y="514"/>
                      <a:pt x="0" y="508"/>
                    </a:cubicBezTo>
                    <a:cubicBezTo>
                      <a:pt x="23" y="473"/>
                      <a:pt x="93" y="474"/>
                      <a:pt x="128" y="472"/>
                    </a:cubicBezTo>
                    <a:cubicBezTo>
                      <a:pt x="111" y="404"/>
                      <a:pt x="49" y="371"/>
                      <a:pt x="28" y="308"/>
                    </a:cubicBezTo>
                    <a:cubicBezTo>
                      <a:pt x="41" y="288"/>
                      <a:pt x="48" y="292"/>
                      <a:pt x="72" y="296"/>
                    </a:cubicBezTo>
                    <a:cubicBezTo>
                      <a:pt x="96" y="312"/>
                      <a:pt x="116" y="335"/>
                      <a:pt x="144" y="344"/>
                    </a:cubicBezTo>
                    <a:cubicBezTo>
                      <a:pt x="164" y="371"/>
                      <a:pt x="163" y="382"/>
                      <a:pt x="176" y="344"/>
                    </a:cubicBezTo>
                    <a:cubicBezTo>
                      <a:pt x="169" y="298"/>
                      <a:pt x="158" y="251"/>
                      <a:pt x="132" y="212"/>
                    </a:cubicBezTo>
                    <a:cubicBezTo>
                      <a:pt x="125" y="185"/>
                      <a:pt x="121" y="158"/>
                      <a:pt x="112" y="132"/>
                    </a:cubicBezTo>
                    <a:cubicBezTo>
                      <a:pt x="152" y="106"/>
                      <a:pt x="181" y="205"/>
                      <a:pt x="200" y="224"/>
                    </a:cubicBezTo>
                    <a:cubicBezTo>
                      <a:pt x="213" y="237"/>
                      <a:pt x="230" y="248"/>
                      <a:pt x="240" y="264"/>
                    </a:cubicBezTo>
                    <a:cubicBezTo>
                      <a:pt x="245" y="272"/>
                      <a:pt x="251" y="280"/>
                      <a:pt x="256" y="288"/>
                    </a:cubicBezTo>
                    <a:cubicBezTo>
                      <a:pt x="259" y="293"/>
                      <a:pt x="258" y="304"/>
                      <a:pt x="264" y="304"/>
                    </a:cubicBezTo>
                    <a:cubicBezTo>
                      <a:pt x="269" y="304"/>
                      <a:pt x="261" y="293"/>
                      <a:pt x="260" y="288"/>
                    </a:cubicBezTo>
                    <a:cubicBezTo>
                      <a:pt x="264" y="224"/>
                      <a:pt x="263" y="23"/>
                      <a:pt x="284" y="16"/>
                    </a:cubicBezTo>
                    <a:cubicBezTo>
                      <a:pt x="308" y="48"/>
                      <a:pt x="300" y="75"/>
                      <a:pt x="312" y="112"/>
                    </a:cubicBezTo>
                    <a:cubicBezTo>
                      <a:pt x="320" y="136"/>
                      <a:pt x="333" y="160"/>
                      <a:pt x="348" y="180"/>
                    </a:cubicBezTo>
                    <a:cubicBezTo>
                      <a:pt x="355" y="200"/>
                      <a:pt x="364" y="222"/>
                      <a:pt x="376" y="240"/>
                    </a:cubicBezTo>
                    <a:cubicBezTo>
                      <a:pt x="381" y="231"/>
                      <a:pt x="382" y="220"/>
                      <a:pt x="388" y="212"/>
                    </a:cubicBezTo>
                    <a:cubicBezTo>
                      <a:pt x="421" y="162"/>
                      <a:pt x="382" y="234"/>
                      <a:pt x="408" y="188"/>
                    </a:cubicBezTo>
                    <a:cubicBezTo>
                      <a:pt x="421" y="165"/>
                      <a:pt x="425" y="143"/>
                      <a:pt x="440" y="120"/>
                    </a:cubicBezTo>
                    <a:cubicBezTo>
                      <a:pt x="450" y="105"/>
                      <a:pt x="458" y="90"/>
                      <a:pt x="468" y="76"/>
                    </a:cubicBezTo>
                    <a:cubicBezTo>
                      <a:pt x="474" y="68"/>
                      <a:pt x="484" y="52"/>
                      <a:pt x="484" y="52"/>
                    </a:cubicBezTo>
                    <a:cubicBezTo>
                      <a:pt x="490" y="28"/>
                      <a:pt x="486" y="41"/>
                      <a:pt x="496" y="12"/>
                    </a:cubicBezTo>
                    <a:cubicBezTo>
                      <a:pt x="497" y="8"/>
                      <a:pt x="500" y="0"/>
                      <a:pt x="500" y="0"/>
                    </a:cubicBezTo>
                    <a:cubicBezTo>
                      <a:pt x="512" y="17"/>
                      <a:pt x="511" y="36"/>
                      <a:pt x="516" y="56"/>
                    </a:cubicBezTo>
                    <a:cubicBezTo>
                      <a:pt x="519" y="117"/>
                      <a:pt x="518" y="179"/>
                      <a:pt x="524" y="240"/>
                    </a:cubicBezTo>
                    <a:cubicBezTo>
                      <a:pt x="525" y="251"/>
                      <a:pt x="535" y="221"/>
                      <a:pt x="540" y="212"/>
                    </a:cubicBezTo>
                    <a:cubicBezTo>
                      <a:pt x="549" y="197"/>
                      <a:pt x="556" y="179"/>
                      <a:pt x="564" y="164"/>
                    </a:cubicBezTo>
                    <a:cubicBezTo>
                      <a:pt x="593" y="107"/>
                      <a:pt x="619" y="55"/>
                      <a:pt x="688" y="44"/>
                    </a:cubicBezTo>
                    <a:cubicBezTo>
                      <a:pt x="696" y="76"/>
                      <a:pt x="673" y="140"/>
                      <a:pt x="652" y="168"/>
                    </a:cubicBezTo>
                    <a:cubicBezTo>
                      <a:pt x="643" y="204"/>
                      <a:pt x="637" y="223"/>
                      <a:pt x="644" y="272"/>
                    </a:cubicBezTo>
                    <a:cubicBezTo>
                      <a:pt x="645" y="277"/>
                      <a:pt x="655" y="270"/>
                      <a:pt x="660" y="268"/>
                    </a:cubicBezTo>
                    <a:cubicBezTo>
                      <a:pt x="686" y="257"/>
                      <a:pt x="700" y="247"/>
                      <a:pt x="724" y="232"/>
                    </a:cubicBezTo>
                    <a:cubicBezTo>
                      <a:pt x="746" y="218"/>
                      <a:pt x="821" y="197"/>
                      <a:pt x="848" y="192"/>
                    </a:cubicBezTo>
                    <a:cubicBezTo>
                      <a:pt x="859" y="195"/>
                      <a:pt x="871" y="194"/>
                      <a:pt x="880" y="200"/>
                    </a:cubicBezTo>
                    <a:cubicBezTo>
                      <a:pt x="881" y="201"/>
                      <a:pt x="866" y="234"/>
                      <a:pt x="864" y="236"/>
                    </a:cubicBezTo>
                    <a:cubicBezTo>
                      <a:pt x="845" y="259"/>
                      <a:pt x="812" y="273"/>
                      <a:pt x="792" y="296"/>
                    </a:cubicBezTo>
                    <a:cubicBezTo>
                      <a:pt x="774" y="316"/>
                      <a:pt x="767" y="337"/>
                      <a:pt x="756" y="360"/>
                    </a:cubicBezTo>
                    <a:cubicBezTo>
                      <a:pt x="842" y="389"/>
                      <a:pt x="744" y="359"/>
                      <a:pt x="964" y="372"/>
                    </a:cubicBezTo>
                    <a:cubicBezTo>
                      <a:pt x="978" y="373"/>
                      <a:pt x="1010" y="390"/>
                      <a:pt x="1024" y="396"/>
                    </a:cubicBezTo>
                    <a:cubicBezTo>
                      <a:pt x="993" y="406"/>
                      <a:pt x="964" y="416"/>
                      <a:pt x="932" y="424"/>
                    </a:cubicBezTo>
                    <a:cubicBezTo>
                      <a:pt x="921" y="427"/>
                      <a:pt x="900" y="432"/>
                      <a:pt x="900" y="432"/>
                    </a:cubicBezTo>
                    <a:cubicBezTo>
                      <a:pt x="872" y="451"/>
                      <a:pt x="881" y="440"/>
                      <a:pt x="868" y="460"/>
                    </a:cubicBezTo>
                    <a:cubicBezTo>
                      <a:pt x="866" y="469"/>
                      <a:pt x="854" y="480"/>
                      <a:pt x="860" y="488"/>
                    </a:cubicBezTo>
                    <a:cubicBezTo>
                      <a:pt x="866" y="496"/>
                      <a:pt x="879" y="491"/>
                      <a:pt x="888" y="496"/>
                    </a:cubicBezTo>
                    <a:cubicBezTo>
                      <a:pt x="912" y="509"/>
                      <a:pt x="937" y="521"/>
                      <a:pt x="960" y="536"/>
                    </a:cubicBezTo>
                    <a:cubicBezTo>
                      <a:pt x="994" y="559"/>
                      <a:pt x="1013" y="587"/>
                      <a:pt x="1044" y="608"/>
                    </a:cubicBezTo>
                    <a:cubicBezTo>
                      <a:pt x="1028" y="612"/>
                      <a:pt x="996" y="604"/>
                      <a:pt x="996" y="604"/>
                    </a:cubicBezTo>
                    <a:cubicBezTo>
                      <a:pt x="969" y="586"/>
                      <a:pt x="936" y="587"/>
                      <a:pt x="904" y="584"/>
                    </a:cubicBezTo>
                    <a:cubicBezTo>
                      <a:pt x="896" y="585"/>
                      <a:pt x="886" y="582"/>
                      <a:pt x="880" y="588"/>
                    </a:cubicBezTo>
                    <a:cubicBezTo>
                      <a:pt x="877" y="591"/>
                      <a:pt x="889" y="592"/>
                      <a:pt x="892" y="596"/>
                    </a:cubicBezTo>
                    <a:cubicBezTo>
                      <a:pt x="903" y="609"/>
                      <a:pt x="898" y="614"/>
                      <a:pt x="904" y="628"/>
                    </a:cubicBezTo>
                    <a:cubicBezTo>
                      <a:pt x="907" y="636"/>
                      <a:pt x="911" y="644"/>
                      <a:pt x="916" y="652"/>
                    </a:cubicBezTo>
                    <a:cubicBezTo>
                      <a:pt x="919" y="658"/>
                      <a:pt x="924" y="663"/>
                      <a:pt x="928" y="668"/>
                    </a:cubicBezTo>
                    <a:cubicBezTo>
                      <a:pt x="929" y="669"/>
                      <a:pt x="934" y="673"/>
                      <a:pt x="932" y="672"/>
                    </a:cubicBezTo>
                    <a:cubicBezTo>
                      <a:pt x="897" y="645"/>
                      <a:pt x="913" y="652"/>
                      <a:pt x="888" y="644"/>
                    </a:cubicBezTo>
                    <a:cubicBezTo>
                      <a:pt x="878" y="636"/>
                      <a:pt x="865" y="633"/>
                      <a:pt x="856" y="624"/>
                    </a:cubicBezTo>
                    <a:cubicBezTo>
                      <a:pt x="847" y="615"/>
                      <a:pt x="833" y="593"/>
                      <a:pt x="824" y="580"/>
                    </a:cubicBezTo>
                    <a:cubicBezTo>
                      <a:pt x="819" y="561"/>
                      <a:pt x="812" y="552"/>
                      <a:pt x="800" y="536"/>
                    </a:cubicBezTo>
                    <a:cubicBezTo>
                      <a:pt x="784" y="489"/>
                      <a:pt x="749" y="465"/>
                      <a:pt x="716" y="432"/>
                    </a:cubicBezTo>
                    <a:cubicBezTo>
                      <a:pt x="704" y="420"/>
                      <a:pt x="697" y="403"/>
                      <a:pt x="680" y="396"/>
                    </a:cubicBezTo>
                    <a:cubicBezTo>
                      <a:pt x="667" y="391"/>
                      <a:pt x="653" y="388"/>
                      <a:pt x="640" y="384"/>
                    </a:cubicBezTo>
                    <a:cubicBezTo>
                      <a:pt x="589" y="346"/>
                      <a:pt x="513" y="340"/>
                      <a:pt x="452" y="328"/>
                    </a:cubicBezTo>
                    <a:cubicBezTo>
                      <a:pt x="419" y="329"/>
                      <a:pt x="385" y="327"/>
                      <a:pt x="352" y="332"/>
                    </a:cubicBezTo>
                    <a:cubicBezTo>
                      <a:pt x="343" y="334"/>
                      <a:pt x="328" y="348"/>
                      <a:pt x="328" y="348"/>
                    </a:cubicBezTo>
                    <a:cubicBezTo>
                      <a:pt x="313" y="370"/>
                      <a:pt x="296" y="395"/>
                      <a:pt x="276" y="412"/>
                    </a:cubicBezTo>
                    <a:cubicBezTo>
                      <a:pt x="252" y="432"/>
                      <a:pt x="227" y="434"/>
                      <a:pt x="208" y="460"/>
                    </a:cubicBezTo>
                    <a:cubicBezTo>
                      <a:pt x="199" y="488"/>
                      <a:pt x="204" y="516"/>
                      <a:pt x="184" y="540"/>
                    </a:cubicBezTo>
                    <a:cubicBezTo>
                      <a:pt x="174" y="552"/>
                      <a:pt x="156" y="576"/>
                      <a:pt x="156" y="576"/>
                    </a:cubicBezTo>
                    <a:cubicBezTo>
                      <a:pt x="156" y="577"/>
                      <a:pt x="150" y="601"/>
                      <a:pt x="148" y="604"/>
                    </a:cubicBezTo>
                    <a:cubicBezTo>
                      <a:pt x="141" y="613"/>
                      <a:pt x="129" y="612"/>
                      <a:pt x="140" y="612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74" name="Rounded Rectangle 73"/>
          <p:cNvSpPr/>
          <p:nvPr/>
        </p:nvSpPr>
        <p:spPr>
          <a:xfrm>
            <a:off x="1371600" y="99120"/>
            <a:ext cx="9703334" cy="601761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Respiration and Blood circulation</a:t>
            </a:r>
            <a:endParaRPr lang="bg-BG" sz="4000" dirty="0"/>
          </a:p>
        </p:txBody>
      </p:sp>
      <p:sp>
        <p:nvSpPr>
          <p:cNvPr id="75" name="Left Arrow 74">
            <a:hlinkClick r:id="rId9" action="ppaction://hlinksldjump"/>
          </p:cNvPr>
          <p:cNvSpPr/>
          <p:nvPr/>
        </p:nvSpPr>
        <p:spPr>
          <a:xfrm>
            <a:off x="10840915" y="6239435"/>
            <a:ext cx="1279367" cy="588400"/>
          </a:xfrm>
          <a:prstGeom prst="leftArrow">
            <a:avLst/>
          </a:prstGeom>
          <a:solidFill>
            <a:srgbClr val="A17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Обратно</a:t>
            </a:r>
            <a:endParaRPr lang="bg-B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2"/>
    </mc:Choice>
    <mc:Fallback xmlns="">
      <p:transition spd="slow" advTm="5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1293E-6 C -0.03403 -0.00417 -0.06771 -0.00811 -0.08906 -0.02108 C -0.11041 -0.03429 -0.11927 -0.05513 -0.1283 -0.07783 C -0.13715 -0.10077 -0.14566 -0.13459 -0.14305 -0.15821 C -0.14045 -0.18184 -0.13264 -0.20755 -0.11232 -0.21983 C -0.09201 -0.23234 -0.05677 -0.2328 -0.02118 -0.23303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1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7 C 0.05382 -0.01042 0.10712 -0.02037 0.13837 0.00092 C 0.16962 0.02222 0.18854 0.09004 0.18785 0.12801 C 0.18715 0.16597 0.16007 0.20787 0.1342 0.22801 C 0.10833 0.24814 0.07014 0.24814 0.03212 0.2483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092 C 0.03837 0.00486 0.07257 0.0088 0.10521 0.03312 C 0.1375 0.05768 0.18611 0.11327 0.19844 0.14779 C 0.21094 0.18253 0.20885 0.22585 0.17882 0.24114 C 0.14878 0.25689 0.08351 0.24809 0.0184 0.23975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2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C 0.03299 0.00764 0.06632 0.01574 0.09792 0.06504 C 0.12934 0.11435 0.17656 0.22639 0.18854 0.29606 C 0.2007 0.36574 0.19879 0.45324 0.16945 0.48449 C 0.14045 0.51574 0.07674 0.49838 0.01337 0.48148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C -0.04392 0.0007 -0.08837 0.0007 -0.11389 -0.01783 C -0.13941 -0.03613 -0.15035 -0.08038 -0.15243 -0.10887 C -0.15451 -0.13736 -0.15226 -0.16956 -0.12708 -0.18878 C -0.10191 -0.20778 -0.05174 -0.21542 -0.00156 -0.22284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11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301 C -0.04688 -0.00301 -0.08924 -0.00301 -0.11354 -0.0417 C -0.13785 -0.07969 -0.14827 -0.17234 -0.15018 -0.23164 C -0.15209 -0.29094 -0.15018 -0.35835 -0.12604 -0.39819 C -0.10226 -0.4378 -0.05452 -0.45402 -0.0066 -0.46931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23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88" grpId="0" animBg="1"/>
      <p:bldP spid="15388" grpId="1" animBg="1"/>
      <p:bldP spid="15389" grpId="0" animBg="1"/>
      <p:bldP spid="15389" grpId="1" animBg="1"/>
      <p:bldP spid="15390" grpId="0" animBg="1"/>
      <p:bldP spid="15390" grpId="1" animBg="1"/>
      <p:bldP spid="15392" grpId="0" animBg="1"/>
      <p:bldP spid="15392" grpId="1" animBg="1"/>
      <p:bldP spid="15394" grpId="0" animBg="1"/>
      <p:bldP spid="15394" grpId="1" animBg="1"/>
      <p:bldP spid="15393" grpId="0" animBg="1"/>
      <p:bldP spid="1539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Контейнер за номер на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53600" y="6477001"/>
            <a:ext cx="7620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4346E7-DDEC-451F-8B02-565ACD34E7F8}" type="slidenum">
              <a:rPr lang="bg-BG" altLang="bg-BG" smtClean="0">
                <a:solidFill>
                  <a:srgbClr val="D38E27"/>
                </a:solidFill>
                <a:latin typeface="Franklin Gothic Book" panose="020B0503020102020204" pitchFamily="34" charset="0"/>
              </a:rPr>
              <a:pPr/>
              <a:t>11</a:t>
            </a:fld>
            <a:endParaRPr lang="bg-BG" altLang="bg-BG" smtClean="0">
              <a:solidFill>
                <a:srgbClr val="D38E2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748" name="Правоъгълник 3"/>
          <p:cNvSpPr>
            <a:spLocks noChangeArrowheads="1"/>
          </p:cNvSpPr>
          <p:nvPr/>
        </p:nvSpPr>
        <p:spPr bwMode="auto">
          <a:xfrm>
            <a:off x="415636" y="3429001"/>
            <a:ext cx="11409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sz="2400" b="1" dirty="0">
                <a:solidFill>
                  <a:srgbClr val="0070C0"/>
                </a:solidFill>
              </a:rPr>
              <a:t>created by Irina </a:t>
            </a:r>
            <a:r>
              <a:rPr lang="en-US" altLang="bg-BG" sz="2400" b="1" dirty="0" err="1">
                <a:solidFill>
                  <a:srgbClr val="0070C0"/>
                </a:solidFill>
              </a:rPr>
              <a:t>Kostadinova</a:t>
            </a:r>
            <a:r>
              <a:rPr lang="en-US" altLang="bg-BG" sz="2400" b="1" dirty="0">
                <a:solidFill>
                  <a:srgbClr val="0070C0"/>
                </a:solidFill>
              </a:rPr>
              <a:t> - biology and health education teacher</a:t>
            </a:r>
            <a:br>
              <a:rPr lang="en-US" altLang="bg-BG" sz="2400" b="1" dirty="0">
                <a:solidFill>
                  <a:srgbClr val="0070C0"/>
                </a:solidFill>
              </a:rPr>
            </a:br>
            <a:r>
              <a:rPr lang="en-US" altLang="bg-BG" sz="2400" b="1" dirty="0">
                <a:solidFill>
                  <a:srgbClr val="0070C0"/>
                </a:solidFill>
              </a:rPr>
              <a:t>Second English Language School "Thomas Jefferson“</a:t>
            </a:r>
            <a:br>
              <a:rPr lang="en-US" altLang="bg-BG" sz="2400" b="1" dirty="0">
                <a:solidFill>
                  <a:srgbClr val="0070C0"/>
                </a:solidFill>
              </a:rPr>
            </a:br>
            <a:r>
              <a:rPr lang="en-US" altLang="bg-BG" sz="2400" b="1" dirty="0">
                <a:solidFill>
                  <a:srgbClr val="0070C0"/>
                </a:solidFill>
              </a:rPr>
              <a:t>Sofia, Bulgaria</a:t>
            </a:r>
            <a:endParaRPr lang="bg-BG" altLang="bg-BG" sz="2400" b="1" dirty="0">
              <a:solidFill>
                <a:srgbClr val="0070C0"/>
              </a:solidFill>
            </a:endParaRPr>
          </a:p>
        </p:txBody>
      </p:sp>
      <p:sp>
        <p:nvSpPr>
          <p:cNvPr id="31749" name="Правоъгълник 4"/>
          <p:cNvSpPr>
            <a:spLocks noChangeArrowheads="1"/>
          </p:cNvSpPr>
          <p:nvPr/>
        </p:nvSpPr>
        <p:spPr bwMode="auto">
          <a:xfrm>
            <a:off x="2337955" y="2967039"/>
            <a:ext cx="73255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bg-BG" b="1" dirty="0">
                <a:solidFill>
                  <a:srgbClr val="0070C0"/>
                </a:solidFill>
              </a:rPr>
              <a:t> </a:t>
            </a:r>
            <a:r>
              <a:rPr lang="en-US" altLang="bg-BG" sz="2800" b="1">
                <a:solidFill>
                  <a:srgbClr val="0070C0"/>
                </a:solidFill>
              </a:rPr>
              <a:t>Educational </a:t>
            </a:r>
            <a:r>
              <a:rPr lang="en-US" altLang="bg-BG" sz="2800" b="1" smtClean="0">
                <a:solidFill>
                  <a:srgbClr val="0070C0"/>
                </a:solidFill>
              </a:rPr>
              <a:t>Science </a:t>
            </a:r>
            <a:r>
              <a:rPr lang="en-US" altLang="bg-BG" sz="2800" b="1" dirty="0" smtClean="0">
                <a:solidFill>
                  <a:srgbClr val="0070C0"/>
                </a:solidFill>
              </a:rPr>
              <a:t>R</a:t>
            </a:r>
            <a:r>
              <a:rPr lang="en-US" altLang="bg-BG" sz="2800" b="1" smtClean="0">
                <a:solidFill>
                  <a:srgbClr val="0070C0"/>
                </a:solidFill>
              </a:rPr>
              <a:t>esource</a:t>
            </a:r>
            <a:r>
              <a:rPr lang="en-US" altLang="bg-BG" sz="2800" b="1" dirty="0">
                <a:solidFill>
                  <a:srgbClr val="0070C0"/>
                </a:solidFill>
              </a:rPr>
              <a:t/>
            </a:r>
            <a:br>
              <a:rPr lang="en-US" altLang="bg-BG" sz="2800" b="1" dirty="0">
                <a:solidFill>
                  <a:srgbClr val="0070C0"/>
                </a:solidFill>
              </a:rPr>
            </a:br>
            <a:r>
              <a:rPr lang="en-US" altLang="bg-BG" sz="2800" b="1" dirty="0">
                <a:solidFill>
                  <a:srgbClr val="0070C0"/>
                </a:solidFill>
              </a:rPr>
              <a:t/>
            </a:r>
            <a:br>
              <a:rPr lang="en-US" altLang="bg-BG" sz="2800" b="1" dirty="0">
                <a:solidFill>
                  <a:srgbClr val="0070C0"/>
                </a:solidFill>
              </a:rPr>
            </a:br>
            <a:endParaRPr lang="bg-BG" altLang="bg-BG" sz="2800" b="1" dirty="0">
              <a:solidFill>
                <a:srgbClr val="0070C0"/>
              </a:solidFill>
            </a:endParaRP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5"/>
          <a:stretch>
            <a:fillRect/>
          </a:stretch>
        </p:blipFill>
        <p:spPr bwMode="auto">
          <a:xfrm>
            <a:off x="1749426" y="5018809"/>
            <a:ext cx="8766175" cy="170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191" y="207818"/>
            <a:ext cx="1825336" cy="218507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1" y="545634"/>
            <a:ext cx="3667125" cy="11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5" name="Picture 2" descr="j007614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88" y="2747768"/>
            <a:ext cx="8497824" cy="41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95500" y="96675"/>
            <a:ext cx="8001000" cy="601761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Respiration – basic life process</a:t>
            </a:r>
            <a:endParaRPr lang="bg-BG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532888" y="1129967"/>
            <a:ext cx="756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Essence of respiration:</a:t>
            </a:r>
            <a:endParaRPr lang="bg-BG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32888" y="1932432"/>
            <a:ext cx="693115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bg-BG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Oxidation of nutrients</a:t>
            </a:r>
            <a:endParaRPr lang="en-GB" altLang="bg-B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bg-BG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Energy release</a:t>
            </a:r>
            <a:endParaRPr lang="en-GB" altLang="bg-B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eaLnBrk="0" fontAlgn="base" hangingPunct="0">
              <a:spcAft>
                <a:spcPct val="0"/>
              </a:spcAft>
            </a:pPr>
            <a:endParaRPr lang="en-GB" altLang="bg-B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GB" altLang="bg-BG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...</a:t>
            </a:r>
            <a:r>
              <a:rPr lang="en-US" altLang="bg-BG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similar to burning</a:t>
            </a:r>
            <a:endParaRPr lang="en-GB" altLang="bg-BG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3"/>
    </mc:Choice>
    <mc:Fallback xmlns="">
      <p:transition spd="slow" advTm="14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1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1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1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AG00328_">
            <a:hlinkClick r:id="" action="ppaction://hlinkshowjump?jump=nextslide">
              <a:snd r:embed="rId5" name="explode.wav"/>
            </a:hlinkClick>
            <a:hlinkHover r:id="" action="ppaction://noaction" highlightClick="1">
              <a:snd r:embed="rId5" name="explode.wav"/>
            </a:hlinkHover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6" y="4254501"/>
            <a:ext cx="22447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AG00355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6" y="2274889"/>
            <a:ext cx="26765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dirty="0" smtClean="0"/>
              <a:t>Summary</a:t>
            </a:r>
            <a:r>
              <a:rPr lang="bg-BG" altLang="bg-BG" dirty="0" smtClean="0"/>
              <a:t>:</a:t>
            </a:r>
            <a:endParaRPr lang="en-GB" altLang="bg-BG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7389" y="1854201"/>
            <a:ext cx="5940425" cy="1031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bg-BG" sz="3600" dirty="0" smtClean="0"/>
              <a:t>Food</a:t>
            </a:r>
            <a:r>
              <a:rPr lang="bg-BG" altLang="bg-BG" sz="3600" dirty="0" smtClean="0"/>
              <a:t> </a:t>
            </a:r>
            <a:r>
              <a:rPr lang="en-GB" altLang="bg-BG" sz="3600" dirty="0" smtClean="0"/>
              <a:t>(</a:t>
            </a:r>
            <a:r>
              <a:rPr lang="en-US" altLang="bg-BG" sz="3600" dirty="0" smtClean="0"/>
              <a:t>mainly glucose</a:t>
            </a:r>
            <a:r>
              <a:rPr lang="en-GB" altLang="bg-BG" sz="3600" dirty="0" smtClean="0"/>
              <a:t>) “</a:t>
            </a:r>
            <a:r>
              <a:rPr lang="en-US" altLang="bg-BG" sz="3600" dirty="0" smtClean="0"/>
              <a:t>burns</a:t>
            </a:r>
            <a:r>
              <a:rPr lang="en-GB" altLang="bg-BG" sz="3600" dirty="0" smtClean="0"/>
              <a:t>” </a:t>
            </a:r>
            <a:r>
              <a:rPr lang="en-US" altLang="bg-BG" sz="3600" dirty="0" smtClean="0"/>
              <a:t>using oxygen</a:t>
            </a:r>
            <a:endParaRPr lang="en-GB" altLang="bg-BG" sz="3600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957389" y="3495676"/>
            <a:ext cx="680256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US" altLang="bg-BG" sz="3600" dirty="0" smtClean="0">
                <a:solidFill>
                  <a:srgbClr val="FFFFFF"/>
                </a:solidFill>
              </a:rPr>
              <a:t>Useful energy is released</a:t>
            </a:r>
            <a:r>
              <a:rPr lang="bg-BG" altLang="bg-BG" sz="3600" dirty="0" smtClean="0">
                <a:solidFill>
                  <a:srgbClr val="FFFFFF"/>
                </a:solidFill>
              </a:rPr>
              <a:t> </a:t>
            </a:r>
            <a:endParaRPr lang="en-GB" altLang="bg-BG" sz="3600" dirty="0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57389" y="4759326"/>
            <a:ext cx="61610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Aft>
                <a:spcPct val="0"/>
              </a:spcAft>
            </a:pPr>
            <a:r>
              <a:rPr lang="en-US" altLang="bg-BG" sz="3600" dirty="0" smtClean="0">
                <a:solidFill>
                  <a:srgbClr val="FFFFFF"/>
                </a:solidFill>
              </a:rPr>
              <a:t>Final products are carbon dioxide and water</a:t>
            </a:r>
            <a:endParaRPr lang="en-GB" altLang="bg-BG" sz="36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5500" y="96675"/>
            <a:ext cx="8001000" cy="601761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Respiration – basic life process</a:t>
            </a:r>
            <a:endParaRPr lang="bg-BG" sz="4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6042"/>
      </p:ext>
    </p:extLst>
  </p:cSld>
  <p:clrMapOvr>
    <a:masterClrMapping/>
  </p:clrMapOvr>
  <p:transition spd="slow" advTm="2127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1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3" grpId="0" build="p" bldLvl="3" autoUpdateAnimBg="0" advAuto="2000"/>
      <p:bldP spid="15367" grpId="0" autoUpdateAnimBg="0"/>
      <p:bldP spid="1536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14298"/>
            <a:ext cx="7772400" cy="1143000"/>
          </a:xfrm>
        </p:spPr>
        <p:txBody>
          <a:bodyPr/>
          <a:lstStyle/>
          <a:p>
            <a:r>
              <a:rPr lang="en-US" altLang="bg-BG" dirty="0" smtClean="0"/>
              <a:t>Summary</a:t>
            </a:r>
            <a:r>
              <a:rPr lang="en-GB" altLang="bg-BG" dirty="0" smtClean="0"/>
              <a:t>...</a:t>
            </a:r>
            <a:endParaRPr lang="en-GB" altLang="bg-BG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29000" y="15240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bg-BG" sz="3600" b="1" dirty="0" smtClean="0">
                <a:solidFill>
                  <a:srgbClr val="FFFFFF"/>
                </a:solidFill>
              </a:rPr>
              <a:t>GLUCOSE</a:t>
            </a:r>
            <a:endParaRPr lang="en-GB" altLang="bg-BG" sz="3600" dirty="0">
              <a:solidFill>
                <a:srgbClr val="FFFFFF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26080" y="5867400"/>
            <a:ext cx="5836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bg-BG" sz="3600" b="1" dirty="0" smtClean="0">
                <a:solidFill>
                  <a:srgbClr val="FFFFFF"/>
                </a:solidFill>
              </a:rPr>
              <a:t>Carbon dioxide and water</a:t>
            </a:r>
            <a:endParaRPr lang="en-GB" altLang="bg-BG" sz="3600" dirty="0">
              <a:solidFill>
                <a:srgbClr val="FFFFFF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019800" y="2133600"/>
            <a:ext cx="0" cy="350520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3600">
              <a:solidFill>
                <a:srgbClr val="FFFFFF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09800" y="2954338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bg-BG" sz="3600" b="1" dirty="0" smtClean="0">
                <a:solidFill>
                  <a:srgbClr val="FFFFFF"/>
                </a:solidFill>
              </a:rPr>
              <a:t>Oxygen</a:t>
            </a:r>
            <a:endParaRPr lang="en-GB" altLang="bg-BG" sz="3600" b="1" dirty="0">
              <a:solidFill>
                <a:srgbClr val="FFFFFF"/>
              </a:solidFill>
            </a:endParaRPr>
          </a:p>
        </p:txBody>
      </p:sp>
      <p:sp>
        <p:nvSpPr>
          <p:cNvPr id="9226" name="Arc 10"/>
          <p:cNvSpPr>
            <a:spLocks/>
          </p:cNvSpPr>
          <p:nvPr/>
        </p:nvSpPr>
        <p:spPr bwMode="auto">
          <a:xfrm>
            <a:off x="4343400" y="3317875"/>
            <a:ext cx="1676400" cy="1741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500"/>
              <a:gd name="T2" fmla="*/ 21516 w 21600"/>
              <a:gd name="T3" fmla="*/ 23500 h 23500"/>
              <a:gd name="T4" fmla="*/ 0 w 21600"/>
              <a:gd name="T5" fmla="*/ 21600 h 2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34"/>
                  <a:pt x="21572" y="22868"/>
                  <a:pt x="21516" y="23500"/>
                </a:cubicBezTo>
              </a:path>
              <a:path w="21600" h="235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34"/>
                  <a:pt x="21572" y="22868"/>
                  <a:pt x="21516" y="235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2400">
              <a:solidFill>
                <a:srgbClr val="FF9900"/>
              </a:solidFill>
            </a:endParaRP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6019800" y="4606925"/>
            <a:ext cx="1905000" cy="827088"/>
            <a:chOff x="2832" y="2880"/>
            <a:chExt cx="1200" cy="521"/>
          </a:xfrm>
        </p:grpSpPr>
        <p:sp>
          <p:nvSpPr>
            <p:cNvPr id="9227" name="Arc 11"/>
            <p:cNvSpPr>
              <a:spLocks/>
            </p:cNvSpPr>
            <p:nvPr/>
          </p:nvSpPr>
          <p:spPr bwMode="auto">
            <a:xfrm flipH="1" flipV="1">
              <a:off x="2832" y="2880"/>
              <a:ext cx="1056" cy="5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500"/>
                <a:gd name="T2" fmla="*/ 21516 w 21600"/>
                <a:gd name="T3" fmla="*/ 23500 h 23500"/>
                <a:gd name="T4" fmla="*/ 0 w 21600"/>
                <a:gd name="T5" fmla="*/ 21600 h 2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5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4"/>
                    <a:pt x="21572" y="22868"/>
                    <a:pt x="21516" y="23500"/>
                  </a:cubicBezTo>
                </a:path>
                <a:path w="21600" h="235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4"/>
                    <a:pt x="21572" y="22868"/>
                    <a:pt x="21516" y="235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altLang="bg-BG" sz="2400">
                <a:solidFill>
                  <a:srgbClr val="FF9900"/>
                </a:solidFill>
              </a:endParaRPr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3744" y="3396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solidFill>
                  <a:srgbClr val="FFFFFF"/>
                </a:solidFill>
              </a:endParaRPr>
            </a:p>
          </p:txBody>
        </p:sp>
      </p:grp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7915276" y="4252913"/>
            <a:ext cx="2752725" cy="170815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3200" b="1" dirty="0" smtClean="0">
                <a:solidFill>
                  <a:srgbClr val="FFFFFF"/>
                </a:solidFill>
              </a:rPr>
              <a:t>Energy</a:t>
            </a:r>
            <a:endParaRPr lang="en-GB" altLang="bg-BG" sz="2400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5500" y="96675"/>
            <a:ext cx="8001000" cy="601761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Respiration – basic life process</a:t>
            </a:r>
            <a:endParaRPr lang="bg-BG" sz="4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5142"/>
      </p:ext>
    </p:extLst>
  </p:cSld>
  <p:clrMapOvr>
    <a:masterClrMapping/>
  </p:clrMapOvr>
  <p:transition spd="slow" advTm="158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1" grpId="0" autoUpdateAnimBg="0"/>
      <p:bldP spid="9222" grpId="0" autoUpdateAnimBg="0"/>
      <p:bldP spid="9223" grpId="0" animBg="1"/>
      <p:bldP spid="9224" grpId="0" autoUpdateAnimBg="0"/>
      <p:bldP spid="9226" grpId="0" animBg="1" autoUpdateAnimBg="0"/>
      <p:bldP spid="923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08" y="687290"/>
            <a:ext cx="12170791" cy="1143000"/>
          </a:xfrm>
        </p:spPr>
        <p:txBody>
          <a:bodyPr/>
          <a:lstStyle/>
          <a:p>
            <a:pPr algn="l"/>
            <a:r>
              <a:rPr lang="en-US" altLang="bg-BG" dirty="0" smtClean="0"/>
              <a:t>Respiration as katabolic process in the cells runs in two stages</a:t>
            </a:r>
            <a:r>
              <a:rPr lang="en-GB" altLang="bg-BG" dirty="0" smtClean="0"/>
              <a:t>...</a:t>
            </a:r>
            <a:endParaRPr lang="en-GB" altLang="bg-BG" dirty="0"/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1557338" y="3713167"/>
            <a:ext cx="9104313" cy="2247901"/>
            <a:chOff x="21" y="2339"/>
            <a:chExt cx="5735" cy="1416"/>
          </a:xfrm>
        </p:grpSpPr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2532" y="2600"/>
              <a:ext cx="0" cy="952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solidFill>
                  <a:srgbClr val="FFFFFF"/>
                </a:solidFill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21" y="2339"/>
              <a:ext cx="17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bg-BG" sz="3600" b="1" dirty="0" smtClean="0">
                  <a:solidFill>
                    <a:srgbClr val="FFFFFF"/>
                  </a:solidFill>
                </a:rPr>
                <a:t>Oxygen</a:t>
              </a:r>
              <a:endParaRPr lang="en-GB" altLang="bg-BG" sz="3600" b="1" dirty="0">
                <a:solidFill>
                  <a:srgbClr val="FFFFFF"/>
                </a:solidFill>
              </a:endParaRPr>
            </a:p>
          </p:txBody>
        </p:sp>
        <p:sp>
          <p:nvSpPr>
            <p:cNvPr id="11272" name="Arc 8"/>
            <p:cNvSpPr>
              <a:spLocks/>
            </p:cNvSpPr>
            <p:nvPr/>
          </p:nvSpPr>
          <p:spPr bwMode="auto">
            <a:xfrm>
              <a:off x="1369" y="2568"/>
              <a:ext cx="1163" cy="6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500"/>
                <a:gd name="T2" fmla="*/ 21516 w 21600"/>
                <a:gd name="T3" fmla="*/ 23500 h 23500"/>
                <a:gd name="T4" fmla="*/ 0 w 21600"/>
                <a:gd name="T5" fmla="*/ 21600 h 2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5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4"/>
                    <a:pt x="21572" y="22868"/>
                    <a:pt x="21516" y="23500"/>
                  </a:cubicBezTo>
                </a:path>
                <a:path w="21600" h="235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34"/>
                    <a:pt x="21572" y="22868"/>
                    <a:pt x="21516" y="235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altLang="bg-BG" sz="2400">
                <a:solidFill>
                  <a:srgbClr val="FF9900"/>
                </a:solidFill>
              </a:endParaRPr>
            </a:p>
          </p:txBody>
        </p:sp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2532" y="3046"/>
              <a:ext cx="1321" cy="377"/>
              <a:chOff x="2832" y="2880"/>
              <a:chExt cx="1200" cy="521"/>
            </a:xfrm>
          </p:grpSpPr>
          <p:sp>
            <p:nvSpPr>
              <p:cNvPr id="11274" name="Arc 10"/>
              <p:cNvSpPr>
                <a:spLocks/>
              </p:cNvSpPr>
              <p:nvPr/>
            </p:nvSpPr>
            <p:spPr bwMode="auto">
              <a:xfrm flipH="1" flipV="1">
                <a:off x="2832" y="2880"/>
                <a:ext cx="1056" cy="52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3500"/>
                  <a:gd name="T2" fmla="*/ 21516 w 21600"/>
                  <a:gd name="T3" fmla="*/ 23500 h 23500"/>
                  <a:gd name="T4" fmla="*/ 0 w 21600"/>
                  <a:gd name="T5" fmla="*/ 21600 h 2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5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234"/>
                      <a:pt x="21572" y="22868"/>
                      <a:pt x="21516" y="23500"/>
                    </a:cubicBezTo>
                  </a:path>
                  <a:path w="21600" h="235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234"/>
                      <a:pt x="21572" y="22868"/>
                      <a:pt x="21516" y="235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 sz="2400">
                  <a:solidFill>
                    <a:srgbClr val="FF9900"/>
                  </a:solidFill>
                </a:endParaRPr>
              </a:p>
            </p:txBody>
          </p:sp>
          <p:sp>
            <p:nvSpPr>
              <p:cNvPr id="11275" name="Line 11"/>
              <p:cNvSpPr>
                <a:spLocks noChangeShapeType="1"/>
              </p:cNvSpPr>
              <p:nvPr/>
            </p:nvSpPr>
            <p:spPr bwMode="auto">
              <a:xfrm>
                <a:off x="3744" y="3396"/>
                <a:ext cx="288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3880" y="2679"/>
              <a:ext cx="1876" cy="1076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sz="3200" b="1" dirty="0" smtClean="0">
                  <a:solidFill>
                    <a:srgbClr val="FFFFFF"/>
                  </a:solidFill>
                </a:rPr>
                <a:t>ENERGY</a:t>
              </a:r>
              <a:endParaRPr lang="en-GB" altLang="bg-BG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2708275" y="1679575"/>
            <a:ext cx="5772150" cy="2478088"/>
            <a:chOff x="735" y="960"/>
            <a:chExt cx="3647" cy="1561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735" y="960"/>
              <a:ext cx="364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bg-BG" sz="3600" b="1" dirty="0" smtClean="0">
                  <a:solidFill>
                    <a:srgbClr val="FFFFFF"/>
                  </a:solidFill>
                </a:rPr>
                <a:t>Glucose</a:t>
              </a:r>
              <a:endParaRPr lang="en-GB" altLang="bg-BG" sz="3600" b="1" dirty="0">
                <a:solidFill>
                  <a:srgbClr val="FFFFFF"/>
                </a:solidFill>
              </a:endParaRP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419" y="2117"/>
              <a:ext cx="23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bg-BG" sz="3600" b="1" dirty="0" smtClean="0">
                  <a:solidFill>
                    <a:srgbClr val="FFFFFF"/>
                  </a:solidFill>
                </a:rPr>
                <a:t>PYRUVATE</a:t>
              </a:r>
              <a:endParaRPr lang="en-GB" altLang="bg-BG" sz="3600" b="1" dirty="0">
                <a:solidFill>
                  <a:srgbClr val="FFFFFF"/>
                </a:solidFill>
              </a:endParaRP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2516" y="1340"/>
              <a:ext cx="0" cy="708"/>
            </a:xfrm>
            <a:prstGeom prst="line">
              <a:avLst/>
            </a:prstGeom>
            <a:noFill/>
            <a:ln w="63500">
              <a:solidFill>
                <a:schemeClr val="accent1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solidFill>
                  <a:srgbClr val="FFFFFF"/>
                </a:solidFill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334513" y="4623596"/>
            <a:ext cx="1957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bg-BG" sz="2800" b="1" dirty="0" smtClean="0">
                <a:solidFill>
                  <a:srgbClr val="FFFF00"/>
                </a:solidFill>
              </a:rPr>
              <a:t>AEROBIC</a:t>
            </a:r>
            <a:endParaRPr lang="en-GB" altLang="bg-BG" sz="2800" b="1" dirty="0">
              <a:solidFill>
                <a:srgbClr val="FFFF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881313" y="2373313"/>
            <a:ext cx="2468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bg-BG" sz="2800" b="1" dirty="0" smtClean="0">
                <a:solidFill>
                  <a:srgbClr val="FFFF00"/>
                </a:solidFill>
              </a:rPr>
              <a:t>ANAEROBIC</a:t>
            </a:r>
            <a:endParaRPr lang="en-GB" altLang="bg-BG" sz="2800" b="1" dirty="0">
              <a:solidFill>
                <a:srgbClr val="FFFF00"/>
              </a:solidFill>
            </a:endParaRPr>
          </a:p>
        </p:txBody>
      </p: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5518150" y="2525714"/>
            <a:ext cx="3344863" cy="1319213"/>
            <a:chOff x="2505" y="1591"/>
            <a:chExt cx="2107" cy="831"/>
          </a:xfrm>
        </p:grpSpPr>
        <p:grpSp>
          <p:nvGrpSpPr>
            <p:cNvPr id="11285" name="Group 21"/>
            <p:cNvGrpSpPr>
              <a:grpSpLocks/>
            </p:cNvGrpSpPr>
            <p:nvPr/>
          </p:nvGrpSpPr>
          <p:grpSpPr bwMode="auto">
            <a:xfrm>
              <a:off x="2505" y="1591"/>
              <a:ext cx="1288" cy="521"/>
              <a:chOff x="2832" y="2880"/>
              <a:chExt cx="1200" cy="521"/>
            </a:xfrm>
          </p:grpSpPr>
          <p:sp>
            <p:nvSpPr>
              <p:cNvPr id="11286" name="Arc 22"/>
              <p:cNvSpPr>
                <a:spLocks/>
              </p:cNvSpPr>
              <p:nvPr/>
            </p:nvSpPr>
            <p:spPr bwMode="auto">
              <a:xfrm flipH="1" flipV="1">
                <a:off x="2832" y="2880"/>
                <a:ext cx="1056" cy="52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3500"/>
                  <a:gd name="T2" fmla="*/ 21516 w 21600"/>
                  <a:gd name="T3" fmla="*/ 23500 h 23500"/>
                  <a:gd name="T4" fmla="*/ 0 w 21600"/>
                  <a:gd name="T5" fmla="*/ 21600 h 2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5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234"/>
                      <a:pt x="21572" y="22868"/>
                      <a:pt x="21516" y="23500"/>
                    </a:cubicBezTo>
                  </a:path>
                  <a:path w="21600" h="235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234"/>
                      <a:pt x="21572" y="22868"/>
                      <a:pt x="21516" y="235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altLang="bg-BG" sz="2400">
                  <a:solidFill>
                    <a:srgbClr val="FF9900"/>
                  </a:solidFill>
                </a:endParaRPr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3744" y="3396"/>
                <a:ext cx="288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3750" y="1735"/>
              <a:ext cx="862" cy="687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sz="1400" dirty="0" smtClean="0">
                  <a:solidFill>
                    <a:srgbClr val="FFFFFF"/>
                  </a:solidFill>
                </a:rPr>
                <a:t>ENERGY</a:t>
              </a:r>
              <a:endParaRPr lang="en-GB" altLang="bg-BG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755265" y="5876925"/>
            <a:ext cx="5836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bg-BG" sz="3600" b="1" dirty="0" smtClean="0">
                <a:solidFill>
                  <a:srgbClr val="FFFFFF"/>
                </a:solidFill>
              </a:rPr>
              <a:t>Carbon dioxide and water</a:t>
            </a:r>
            <a:endParaRPr lang="en-GB" altLang="bg-BG" sz="3600" dirty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95500" y="96675"/>
            <a:ext cx="8001000" cy="601761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Respiration – basic life process</a:t>
            </a:r>
            <a:endParaRPr lang="bg-BG" sz="4000" dirty="0"/>
          </a:p>
        </p:txBody>
      </p:sp>
      <p:sp>
        <p:nvSpPr>
          <p:cNvPr id="27" name="Left Arrow 26">
            <a:hlinkClick r:id="rId5" action="ppaction://hlinksldjump"/>
          </p:cNvPr>
          <p:cNvSpPr/>
          <p:nvPr/>
        </p:nvSpPr>
        <p:spPr>
          <a:xfrm>
            <a:off x="10945906" y="6239435"/>
            <a:ext cx="1174376" cy="588400"/>
          </a:xfrm>
          <a:prstGeom prst="leftArrow">
            <a:avLst/>
          </a:prstGeom>
          <a:solidFill>
            <a:srgbClr val="A17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Обратно</a:t>
            </a:r>
            <a:endParaRPr lang="bg-B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2541"/>
      </p:ext>
    </p:extLst>
  </p:cSld>
  <p:clrMapOvr>
    <a:masterClrMapping/>
  </p:clrMapOvr>
  <p:transition spd="med" advTm="2550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1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001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1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83" grpId="0" autoUpdateAnimBg="0"/>
      <p:bldP spid="11284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5640" y="118965"/>
            <a:ext cx="6680718" cy="914400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Respiratory System</a:t>
            </a:r>
            <a:endParaRPr lang="bg-BG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19" y="576165"/>
            <a:ext cx="601376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4547" y="3506748"/>
            <a:ext cx="13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Trachea</a:t>
            </a:r>
            <a:endParaRPr lang="bg-BG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287" y="3237796"/>
            <a:ext cx="15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Bronchi</a:t>
            </a:r>
            <a:endParaRPr lang="bg-BG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5640" y="4136807"/>
            <a:ext cx="13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Right lung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2300" y="2058213"/>
            <a:ext cx="1900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Nasal cavity</a:t>
            </a:r>
            <a:endParaRPr lang="bg-BG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1069" y="2402309"/>
            <a:ext cx="166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Oral cavity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4547" y="2746405"/>
            <a:ext cx="13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Epiglotis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3041" y="3079118"/>
            <a:ext cx="248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Larynx</a:t>
            </a:r>
            <a:endParaRPr lang="bg-BG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6154" y="2610723"/>
            <a:ext cx="13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Pharynx</a:t>
            </a:r>
            <a:endParaRPr lang="bg-BG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8602" y="3829390"/>
            <a:ext cx="190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Left lung</a:t>
            </a:r>
            <a:endParaRPr lang="bg-BG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5341" y="4155063"/>
            <a:ext cx="13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Pleura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35340" y="4520909"/>
            <a:ext cx="150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Bronchioles</a:t>
            </a:r>
            <a:endParaRPr lang="bg-BG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3975" y="4886755"/>
            <a:ext cx="13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Alveoli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10945906" y="6239435"/>
            <a:ext cx="1174376" cy="588400"/>
          </a:xfrm>
          <a:prstGeom prst="leftArrow">
            <a:avLst/>
          </a:prstGeom>
          <a:solidFill>
            <a:srgbClr val="A17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Обратно</a:t>
            </a:r>
            <a:endParaRPr lang="bg-BG" dirty="0"/>
          </a:p>
        </p:txBody>
      </p:sp>
      <p:sp>
        <p:nvSpPr>
          <p:cNvPr id="19" name="Rectangular Callout 18"/>
          <p:cNvSpPr/>
          <p:nvPr/>
        </p:nvSpPr>
        <p:spPr>
          <a:xfrm>
            <a:off x="248656" y="2975294"/>
            <a:ext cx="2189216" cy="905883"/>
          </a:xfrm>
          <a:prstGeom prst="wedgeRectCallout">
            <a:avLst>
              <a:gd name="adj1" fmla="val 37023"/>
              <a:gd name="adj2" fmla="val 3993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AiR</a:t>
            </a:r>
            <a:r>
              <a:rPr lang="en-US" dirty="0" smtClean="0"/>
              <a:t> </a:t>
            </a:r>
            <a:r>
              <a:rPr lang="en-US" dirty="0" smtClean="0"/>
              <a:t>PASSAGEWAYS</a:t>
            </a:r>
            <a:endParaRPr lang="bg-BG" dirty="0"/>
          </a:p>
        </p:txBody>
      </p:sp>
      <p:sp>
        <p:nvSpPr>
          <p:cNvPr id="20" name="Rectangular Callout 19"/>
          <p:cNvSpPr/>
          <p:nvPr/>
        </p:nvSpPr>
        <p:spPr>
          <a:xfrm>
            <a:off x="9755629" y="2962270"/>
            <a:ext cx="2199071" cy="918907"/>
          </a:xfrm>
          <a:prstGeom prst="wedgeRectCallout">
            <a:avLst>
              <a:gd name="adj1" fmla="val 22210"/>
              <a:gd name="adj2" fmla="val 32147"/>
            </a:avLst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RESPIRATORY ORGAN</a:t>
            </a:r>
            <a:endParaRPr lang="bg-BG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8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7"/>
    </mc:Choice>
    <mc:Fallback xmlns="">
      <p:transition spd="slow" advTm="21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1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1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1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1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1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1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1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1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1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1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1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1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1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2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57" y="1066169"/>
            <a:ext cx="5956886" cy="56635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49251" y="51652"/>
            <a:ext cx="9684912" cy="914400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Gas exchange in the lungs</a:t>
            </a:r>
            <a:endParaRPr lang="bg-BG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78" y="4868562"/>
            <a:ext cx="2273961" cy="1381868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638517" y="2743200"/>
            <a:ext cx="3138616" cy="1997045"/>
          </a:xfrm>
          <a:prstGeom prst="wedgeRectCallout">
            <a:avLst>
              <a:gd name="adj1" fmla="val 64730"/>
              <a:gd name="adj2" fmla="val 128699"/>
            </a:avLst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the lungs each </a:t>
            </a:r>
            <a:r>
              <a:rPr lang="en-US" b="1" dirty="0" smtClean="0"/>
              <a:t>bronchus </a:t>
            </a:r>
            <a:r>
              <a:rPr lang="en-US" dirty="0" smtClean="0"/>
              <a:t>branches into smaller </a:t>
            </a:r>
            <a:r>
              <a:rPr lang="en-US" b="1" dirty="0" smtClean="0"/>
              <a:t>bronchi</a:t>
            </a:r>
            <a:r>
              <a:rPr lang="en-US" dirty="0" smtClean="0"/>
              <a:t>, which branch into even smaller </a:t>
            </a:r>
            <a:r>
              <a:rPr lang="en-US" b="1" dirty="0" smtClean="0"/>
              <a:t>bronchi</a:t>
            </a:r>
            <a:r>
              <a:rPr lang="en-US" dirty="0" smtClean="0"/>
              <a:t> that in turn branch into </a:t>
            </a:r>
            <a:r>
              <a:rPr lang="en-US" b="1" dirty="0" smtClean="0"/>
              <a:t>bronchioles. </a:t>
            </a:r>
            <a:r>
              <a:rPr lang="en-US" dirty="0" smtClean="0"/>
              <a:t>They expand into thin-walled sacs called </a:t>
            </a:r>
            <a:r>
              <a:rPr lang="en-US" b="1" dirty="0" smtClean="0"/>
              <a:t>alveoli.</a:t>
            </a:r>
            <a:endParaRPr lang="bg-BG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5904439" y="3324448"/>
            <a:ext cx="3279504" cy="1994189"/>
          </a:xfrm>
          <a:prstGeom prst="wedgeRectCallout">
            <a:avLst>
              <a:gd name="adj1" fmla="val -79781"/>
              <a:gd name="adj2" fmla="val 6554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clusters of </a:t>
            </a:r>
            <a:r>
              <a:rPr lang="en-US" b="1" dirty="0" smtClean="0"/>
              <a:t>alveoli</a:t>
            </a:r>
            <a:r>
              <a:rPr lang="en-US" dirty="0" smtClean="0"/>
              <a:t> are surrounded by networks of tiny blood vessels.</a:t>
            </a:r>
            <a:r>
              <a:rPr lang="ru-RU" dirty="0" smtClean="0"/>
              <a:t> </a:t>
            </a:r>
            <a:r>
              <a:rPr lang="en-US" dirty="0" smtClean="0"/>
              <a:t>They have thin walls and gasses pass by </a:t>
            </a:r>
            <a:r>
              <a:rPr lang="en-US" b="1" dirty="0" smtClean="0"/>
              <a:t>diffusion</a:t>
            </a:r>
            <a:r>
              <a:rPr lang="ru-RU" dirty="0" smtClean="0"/>
              <a:t>. </a:t>
            </a:r>
            <a:r>
              <a:rPr lang="en-US" dirty="0" smtClean="0"/>
              <a:t>The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dirty="0" smtClean="0"/>
              <a:t> gets in the blood </a:t>
            </a:r>
            <a:r>
              <a:rPr lang="en-US" dirty="0"/>
              <a:t>and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dirty="0" smtClean="0"/>
              <a:t>moves from the blood </a:t>
            </a:r>
            <a:r>
              <a:rPr lang="bg-BG" dirty="0" smtClean="0"/>
              <a:t> </a:t>
            </a:r>
            <a:r>
              <a:rPr lang="en-US" dirty="0" smtClean="0"/>
              <a:t>to the alveoli 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9628094" y="1223493"/>
            <a:ext cx="2457665" cy="4211391"/>
          </a:xfrm>
          <a:prstGeom prst="rect">
            <a:avLst/>
          </a:prstGeom>
          <a:solidFill>
            <a:srgbClr val="A17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Important factors for the gas exchange:</a:t>
            </a:r>
            <a:endParaRPr lang="bg-BG" b="1" dirty="0" smtClean="0"/>
          </a:p>
          <a:p>
            <a:pPr algn="ctr"/>
            <a:endParaRPr lang="bg-BG" b="1" dirty="0" smtClean="0"/>
          </a:p>
          <a:p>
            <a:r>
              <a:rPr lang="bg-BG" b="1" dirty="0" smtClean="0"/>
              <a:t>1) </a:t>
            </a:r>
            <a:r>
              <a:rPr lang="en-US" b="1" dirty="0" smtClean="0"/>
              <a:t>The big total surface area of the alveoli</a:t>
            </a:r>
            <a:endParaRPr lang="bg-BG" b="1" dirty="0" smtClean="0"/>
          </a:p>
          <a:p>
            <a:r>
              <a:rPr lang="bg-BG" b="1" dirty="0" smtClean="0"/>
              <a:t>2) </a:t>
            </a:r>
            <a:r>
              <a:rPr lang="en-US" b="1" dirty="0" smtClean="0"/>
              <a:t>Moistened internal surface</a:t>
            </a:r>
            <a:r>
              <a:rPr lang="bg-BG" b="1" dirty="0" smtClean="0"/>
              <a:t> </a:t>
            </a:r>
            <a:r>
              <a:rPr lang="en-US" b="1" dirty="0" smtClean="0"/>
              <a:t>of alveoli</a:t>
            </a:r>
            <a:endParaRPr lang="bg-BG" b="1" dirty="0" smtClean="0"/>
          </a:p>
          <a:p>
            <a:r>
              <a:rPr lang="bg-BG" b="1" dirty="0" smtClean="0"/>
              <a:t>3) </a:t>
            </a:r>
            <a:r>
              <a:rPr lang="en-US" b="1" dirty="0" smtClean="0"/>
              <a:t>Permeability of their walls</a:t>
            </a:r>
            <a:endParaRPr lang="bg-BG" b="1" dirty="0" smtClean="0"/>
          </a:p>
          <a:p>
            <a:endParaRPr lang="bg-BG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9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60"/>
    </mc:Choice>
    <mc:Fallback xmlns="">
      <p:transition spd="slow" advTm="3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1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1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0" y="1059175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b="1" dirty="0" smtClean="0">
                <a:solidFill>
                  <a:srgbClr val="99CCFF"/>
                </a:solidFill>
              </a:rPr>
              <a:t>The two gasses pass by the means of DIFFUSION from places with higher concentration to </a:t>
            </a:r>
            <a:r>
              <a:rPr lang="en-US" altLang="bg-BG" b="1" dirty="0">
                <a:solidFill>
                  <a:srgbClr val="99CCFF"/>
                </a:solidFill>
              </a:rPr>
              <a:t>places with </a:t>
            </a:r>
            <a:r>
              <a:rPr lang="en-US" altLang="bg-BG" b="1" dirty="0" smtClean="0">
                <a:solidFill>
                  <a:srgbClr val="99CCFF"/>
                </a:solidFill>
              </a:rPr>
              <a:t>lower </a:t>
            </a:r>
            <a:r>
              <a:rPr lang="en-US" altLang="bg-BG" b="1" dirty="0">
                <a:solidFill>
                  <a:srgbClr val="99CCFF"/>
                </a:solidFill>
              </a:rPr>
              <a:t>concentration </a:t>
            </a:r>
            <a:r>
              <a:rPr lang="bg-BG" altLang="bg-BG" b="1" dirty="0" smtClean="0">
                <a:solidFill>
                  <a:srgbClr val="99CCFF"/>
                </a:solidFill>
              </a:rPr>
              <a:t>.</a:t>
            </a:r>
            <a:endParaRPr lang="en-GB" altLang="bg-BG" b="1" dirty="0">
              <a:solidFill>
                <a:srgbClr val="99CCFF"/>
              </a:solidFill>
            </a:endParaRP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8408" y="1662442"/>
            <a:ext cx="7416800" cy="47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7535864" y="-457200"/>
            <a:ext cx="574675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bg-BG"/>
              <a:t>O</a:t>
            </a:r>
            <a:r>
              <a:rPr lang="en-GB" altLang="bg-BG" baseline="-25000"/>
              <a:t>2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6456363" y="4724400"/>
            <a:ext cx="792162" cy="36933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bg-BG" dirty="0"/>
              <a:t>CO</a:t>
            </a:r>
            <a:r>
              <a:rPr lang="en-GB" altLang="bg-BG" baseline="-25000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5641" y="151769"/>
            <a:ext cx="6680718" cy="914400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Gas exchange</a:t>
            </a:r>
            <a:r>
              <a:rPr lang="bg-BG" sz="6000" dirty="0" smtClean="0"/>
              <a:t> </a:t>
            </a:r>
            <a:endParaRPr lang="bg-BG" sz="6000" dirty="0"/>
          </a:p>
        </p:txBody>
      </p:sp>
      <p:sp>
        <p:nvSpPr>
          <p:cNvPr id="12" name="Left Arrow 11">
            <a:hlinkClick r:id="rId7" action="ppaction://hlinksldjump"/>
          </p:cNvPr>
          <p:cNvSpPr/>
          <p:nvPr/>
        </p:nvSpPr>
        <p:spPr>
          <a:xfrm>
            <a:off x="10945906" y="6239435"/>
            <a:ext cx="1174376" cy="588400"/>
          </a:xfrm>
          <a:prstGeom prst="leftArrow">
            <a:avLst/>
          </a:prstGeom>
          <a:solidFill>
            <a:srgbClr val="A17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Обратно</a:t>
            </a:r>
            <a:endParaRPr lang="bg-B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2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0"/>
    </mc:Choice>
    <mc:Fallback xmlns="">
      <p:transition spd="slow" advTm="2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3.33333E-6 C 0.00364 0.03287 0.00417 0.0662 0.0092 0.09861 C 0.00851 0.16412 0.00903 0.22176 -0.00035 0.28472 C -0.00278 0.30092 -0.00295 0.32014 -0.00695 0.33564 C -0.01076 0.37824 -0.01163 0.42106 -0.01528 0.46342 C -0.01493 0.50602 -0.01476 0.54884 -0.01389 0.59143 C -0.01354 0.61018 -0.00174 0.65602 0.01076 0.67014 C 0.01215 0.67569 0.01458 0.67615 0.01736 0.68078 C 0.02257 0.68865 0.02413 0.69004 0.02969 0.69629 C 0.03194 0.69884 0.03351 0.70277 0.03663 0.70393 C 0.04514 0.7074 0.05364 0.70995 0.0625 0.7118 C 0.07205 0.71111 0.10226 0.70949 0.11042 0.70555 " pathEditMode="relative" rAng="0" ptsTypes="fffffffffffA">
                                      <p:cBhvr>
                                        <p:cTn id="21" dur="20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6 -0.00393 0.01771 -0.0074 0.02674 -0.01088 C 0.0316 -0.01504 0.03993 -0.02013 0.04549 -0.02175 C 0.04896 -0.025 0.05191 -0.02615 0.05591 -0.028 C 0.0599 -0.03333 0.06476 -0.03657 0.06875 -0.04189 C 0.07344 -0.04814 0.07657 -0.05648 0.08039 -0.06365 C 0.08507 -0.07268 0.08629 -0.08541 0.09306 -0.09166 C 0.09445 -0.09675 0.09896 -0.10555 0.09896 -0.10555 C 0.10122 -0.11597 0.09827 -0.10416 0.10243 -0.11481 C 0.10643 -0.12476 0.10695 -0.13611 0.11164 -0.14583 C 0.11407 -0.15833 0.11702 -0.17037 0.11875 -0.1831 C 0.11841 -0.26064 0.11823 -0.33796 0.11754 -0.4155 C 0.11754 -0.4206 0.11632 -0.42592 0.11632 -0.43101 C 0.11563 -0.49421 0.11598 -0.55717 0.11528 -0.62037 C 0.11511 -0.64074 0.1092 -0.66296 0.10243 -0.68078 C 0.09966 -0.68819 0.09861 -0.69791 0.09653 -0.70555 C 0.09184 -0.72361 0.07657 -0.74722 0.06285 -0.7537 C 0.06164 -0.75532 0.05938 -0.75833 0.05938 -0.75833 " pathEditMode="relative" ptsTypes="fffffffffffffffffA">
                                      <p:cBhvr>
                                        <p:cTn id="32" dur="2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846" grpId="0"/>
      <p:bldP spid="163848" grpId="0" animBg="1"/>
      <p:bldP spid="163848" grpId="1" animBg="1"/>
      <p:bldP spid="163849" grpId="0" animBg="1"/>
      <p:bldP spid="1638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2755641" y="135293"/>
            <a:ext cx="6680718" cy="914400"/>
          </a:xfrm>
          <a:prstGeom prst="roundRect">
            <a:avLst>
              <a:gd name="adj" fmla="val 50000"/>
            </a:avLst>
          </a:prstGeom>
          <a:solidFill>
            <a:srgbClr val="A17783"/>
          </a:solidFill>
          <a:ln>
            <a:solidFill>
              <a:srgbClr val="51242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Content of inhaled and exhaled air</a:t>
            </a:r>
            <a:endParaRPr lang="bg-BG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1334276"/>
            <a:ext cx="5175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chemeClr val="bg1"/>
                </a:solidFill>
              </a:rPr>
              <a:t>Inhaled air</a:t>
            </a:r>
            <a:endParaRPr lang="bg-BG" sz="4400" u="sng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79806" y="1334275"/>
            <a:ext cx="550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chemeClr val="bg1"/>
                </a:solidFill>
              </a:rPr>
              <a:t>Exhaled air</a:t>
            </a:r>
            <a:endParaRPr lang="bg-BG" sz="4400" u="sng" dirty="0">
              <a:solidFill>
                <a:schemeClr val="bg1"/>
              </a:solidFill>
            </a:endParaRPr>
          </a:p>
        </p:txBody>
      </p:sp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10945906" y="6239435"/>
            <a:ext cx="1174376" cy="588400"/>
          </a:xfrm>
          <a:prstGeom prst="leftArrow">
            <a:avLst/>
          </a:prstGeom>
          <a:solidFill>
            <a:srgbClr val="A17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Обратно</a:t>
            </a:r>
            <a:endParaRPr lang="bg-BG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90378"/>
              </p:ext>
            </p:extLst>
          </p:nvPr>
        </p:nvGraphicFramePr>
        <p:xfrm>
          <a:off x="392411" y="2096506"/>
          <a:ext cx="6333175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939368"/>
              </p:ext>
            </p:extLst>
          </p:nvPr>
        </p:nvGraphicFramePr>
        <p:xfrm>
          <a:off x="5736584" y="2103716"/>
          <a:ext cx="4759093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8" imgW="6096090" imgH="4067280" progId="MSGraph.Chart.8">
                  <p:embed followColorScheme="full"/>
                </p:oleObj>
              </mc:Choice>
              <mc:Fallback>
                <p:oleObj name="Chart" r:id="rId8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r="23595"/>
                      <a:stretch>
                        <a:fillRect/>
                      </a:stretch>
                    </p:blipFill>
                    <p:spPr bwMode="auto">
                      <a:xfrm>
                        <a:off x="5736584" y="2103716"/>
                        <a:ext cx="4759093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55641" y="3027109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bg-BG" dirty="0">
                <a:solidFill>
                  <a:srgbClr val="000000"/>
                </a:solidFill>
              </a:rPr>
              <a:t>21%</a:t>
            </a:r>
            <a:endParaRPr lang="en-US" altLang="bg-BG" dirty="0">
              <a:solidFill>
                <a:srgbClr val="0000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84937" y="4765309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bg-BG" dirty="0">
                <a:solidFill>
                  <a:srgbClr val="000000"/>
                </a:solidFill>
              </a:rPr>
              <a:t>78%</a:t>
            </a:r>
            <a:endParaRPr lang="en-US" altLang="bg-BG" dirty="0">
              <a:solidFill>
                <a:srgbClr val="00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116131" y="4765309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bg-BG" dirty="0">
                <a:solidFill>
                  <a:srgbClr val="000000"/>
                </a:solidFill>
              </a:rPr>
              <a:t>78%</a:t>
            </a:r>
            <a:endParaRPr lang="en-US" altLang="bg-BG" dirty="0">
              <a:solidFill>
                <a:srgbClr val="00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350711" y="2828487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bg-BG" dirty="0" smtClean="0">
                <a:solidFill>
                  <a:srgbClr val="000000"/>
                </a:solidFill>
              </a:rPr>
              <a:t>1</a:t>
            </a:r>
            <a:r>
              <a:rPr lang="bg-BG" altLang="bg-BG" dirty="0" smtClean="0">
                <a:solidFill>
                  <a:srgbClr val="000000"/>
                </a:solidFill>
              </a:rPr>
              <a:t>7</a:t>
            </a:r>
            <a:r>
              <a:rPr lang="en-GB" altLang="bg-BG" dirty="0" smtClean="0">
                <a:solidFill>
                  <a:srgbClr val="000000"/>
                </a:solidFill>
              </a:rPr>
              <a:t>%</a:t>
            </a:r>
            <a:endParaRPr lang="en-US" altLang="bg-BG" dirty="0">
              <a:solidFill>
                <a:srgbClr val="000000"/>
              </a:solidFill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7157386" y="2212243"/>
            <a:ext cx="1511301" cy="917575"/>
            <a:chOff x="-30" y="1406"/>
            <a:chExt cx="952" cy="578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-30" y="1551"/>
              <a:ext cx="680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bg-BG" altLang="bg-BG" dirty="0">
                  <a:solidFill>
                    <a:srgbClr val="000000"/>
                  </a:solidFill>
                </a:rPr>
                <a:t>4</a:t>
              </a:r>
              <a:r>
                <a:rPr lang="en-GB" altLang="bg-BG" dirty="0" smtClean="0">
                  <a:solidFill>
                    <a:srgbClr val="000000"/>
                  </a:solidFill>
                </a:rPr>
                <a:t>%</a:t>
              </a:r>
              <a:endParaRPr lang="en-US" altLang="bg-BG" dirty="0">
                <a:solidFill>
                  <a:srgbClr val="000000"/>
                </a:solidFill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650" y="1406"/>
              <a:ext cx="272" cy="5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855632" y="2212243"/>
            <a:ext cx="1501774" cy="917575"/>
            <a:chOff x="113" y="878"/>
            <a:chExt cx="946" cy="578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13" y="1026"/>
              <a:ext cx="680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bg-BG" dirty="0">
                  <a:solidFill>
                    <a:srgbClr val="000000"/>
                  </a:solidFill>
                </a:rPr>
                <a:t>0.03%</a:t>
              </a:r>
              <a:endParaRPr lang="en-US" altLang="bg-BG" dirty="0">
                <a:solidFill>
                  <a:srgbClr val="000000"/>
                </a:solidFill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787" y="878"/>
              <a:ext cx="272" cy="5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bg-BG" altLang="bg-BG">
                <a:solidFill>
                  <a:srgbClr val="FFFFFF"/>
                </a:solidFill>
              </a:endParaRP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2"/>
    </mc:Choice>
    <mc:Fallback xmlns="">
      <p:transition spd="slow" advTm="15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8" grpId="0"/>
      <p:bldP spid="49" grpId="0"/>
      <p:bldGraphic spid="2" grpId="0">
        <p:bldSub>
          <a:bldChart bld="category"/>
        </p:bldSub>
      </p:bldGraphic>
      <p:bldOleChart spid="11" grpId="0" uiExpand="1" bld="category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8|1|1.1|1|1.1|1.3|0.6|0.6|1.5|0.7|0.8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8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9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4|3.1|3.8|1.3|1.9|3.1|3|2.9|2.5|2.4|2.7|2.5|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Presentation2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6CCFF"/>
      </a:hlink>
      <a:folHlink>
        <a:srgbClr val="CC3399"/>
      </a:folHlink>
    </a:clrScheme>
    <a:fontScheme name="Presentation2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CCFF"/>
        </a:hlink>
        <a:folHlink>
          <a:srgbClr val="CC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bg-BG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bg-BG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383</Words>
  <Application>Microsoft Office PowerPoint</Application>
  <PresentationFormat>Широк екран</PresentationFormat>
  <Paragraphs>85</Paragraphs>
  <Slides>11</Slides>
  <Notes>1</Notes>
  <HiddenSlides>0</HiddenSlides>
  <MMClips>10</MMClips>
  <ScaleCrop>false</ScaleCrop>
  <HeadingPairs>
    <vt:vector size="8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3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Franklin Gothic Book</vt:lpstr>
      <vt:lpstr>Times New Roman</vt:lpstr>
      <vt:lpstr>Office Theme</vt:lpstr>
      <vt:lpstr>Presentation2</vt:lpstr>
      <vt:lpstr>Pulse</vt:lpstr>
      <vt:lpstr>Chart</vt:lpstr>
      <vt:lpstr>Презентация на PowerPoint</vt:lpstr>
      <vt:lpstr>Презентация на PowerPoint</vt:lpstr>
      <vt:lpstr>Summary:</vt:lpstr>
      <vt:lpstr>Summary...</vt:lpstr>
      <vt:lpstr>Respiration as katabolic process in the cells runs in two stages...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Zhelyan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Желян Вичев</dc:creator>
  <cp:lastModifiedBy>User PC</cp:lastModifiedBy>
  <cp:revision>72</cp:revision>
  <dcterms:created xsi:type="dcterms:W3CDTF">2015-04-08T21:05:47Z</dcterms:created>
  <dcterms:modified xsi:type="dcterms:W3CDTF">2017-03-17T11:25:29Z</dcterms:modified>
</cp:coreProperties>
</file>